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00" r:id="rId3"/>
    <p:sldId id="866" r:id="rId5"/>
    <p:sldId id="844" r:id="rId6"/>
    <p:sldId id="490" r:id="rId7"/>
    <p:sldId id="508" r:id="rId8"/>
    <p:sldId id="509" r:id="rId9"/>
    <p:sldId id="513" r:id="rId10"/>
    <p:sldId id="510" r:id="rId11"/>
    <p:sldId id="854" r:id="rId12"/>
    <p:sldId id="856" r:id="rId13"/>
    <p:sldId id="857" r:id="rId14"/>
    <p:sldId id="524" r:id="rId15"/>
    <p:sldId id="862" r:id="rId16"/>
    <p:sldId id="868" r:id="rId17"/>
    <p:sldId id="677" r:id="rId18"/>
    <p:sldId id="876" r:id="rId19"/>
    <p:sldId id="871" r:id="rId20"/>
    <p:sldId id="872" r:id="rId21"/>
    <p:sldId id="873" r:id="rId22"/>
    <p:sldId id="874" r:id="rId23"/>
    <p:sldId id="875" r:id="rId24"/>
    <p:sldId id="863" r:id="rId25"/>
    <p:sldId id="869" r:id="rId26"/>
    <p:sldId id="370" r:id="rId27"/>
    <p:sldId id="864" r:id="rId28"/>
    <p:sldId id="458" r:id="rId29"/>
    <p:sldId id="459" r:id="rId30"/>
    <p:sldId id="861" r:id="rId31"/>
    <p:sldId id="843" r:id="rId32"/>
    <p:sldId id="865" r:id="rId33"/>
    <p:sldId id="734" r:id="rId34"/>
    <p:sldId id="726" r:id="rId35"/>
    <p:sldId id="839" r:id="rId36"/>
    <p:sldId id="727" r:id="rId37"/>
    <p:sldId id="735" r:id="rId38"/>
    <p:sldId id="728" r:id="rId39"/>
    <p:sldId id="778" r:id="rId40"/>
    <p:sldId id="729" r:id="rId41"/>
    <p:sldId id="730" r:id="rId42"/>
    <p:sldId id="731" r:id="rId43"/>
    <p:sldId id="779" r:id="rId44"/>
    <p:sldId id="732" r:id="rId45"/>
    <p:sldId id="780" r:id="rId46"/>
    <p:sldId id="846" r:id="rId47"/>
    <p:sldId id="877" r:id="rId48"/>
    <p:sldId id="845" r:id="rId49"/>
    <p:sldId id="883" r:id="rId50"/>
    <p:sldId id="884" r:id="rId51"/>
    <p:sldId id="822" r:id="rId52"/>
    <p:sldId id="823" r:id="rId53"/>
    <p:sldId id="849" r:id="rId54"/>
    <p:sldId id="848" r:id="rId55"/>
    <p:sldId id="853" r:id="rId56"/>
    <p:sldId id="827" r:id="rId57"/>
    <p:sldId id="850" r:id="rId58"/>
    <p:sldId id="851" r:id="rId59"/>
    <p:sldId id="826" r:id="rId60"/>
    <p:sldId id="828" r:id="rId61"/>
    <p:sldId id="829" r:id="rId62"/>
    <p:sldId id="352" r:id="rId6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453"/>
    <a:srgbClr val="DE8460"/>
    <a:srgbClr val="E3201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9440" autoAdjust="0"/>
  </p:normalViewPr>
  <p:slideViewPr>
    <p:cSldViewPr snapToGrid="0" showGuides="1">
      <p:cViewPr>
        <p:scale>
          <a:sx n="50" d="100"/>
          <a:sy n="50" d="100"/>
        </p:scale>
        <p:origin x="-3006" y="-1458"/>
      </p:cViewPr>
      <p:guideLst>
        <p:guide orient="horz" pos="1144"/>
        <p:guide orient="horz" pos="411"/>
        <p:guide pos="3847"/>
        <p:guide pos="72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87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CB626-8D80-403F-913E-C999168BF4E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B98-E156-4E52-A01F-B65C378812E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ln>
            <a:miter/>
          </a:ln>
        </p:spPr>
      </p:sp>
      <p:sp>
        <p:nvSpPr>
          <p:cNvPr id="28674" name="备注占位符 2"/>
          <p:cNvSpPr>
            <a:spLocks noGrp="1"/>
          </p:cNvSpPr>
          <p:nvPr>
            <p:ph type="body"/>
          </p:nvPr>
        </p:nvSpPr>
        <p:spPr/>
        <p:txBody>
          <a:bodyPr lIns="91440" tIns="45720" rIns="91440" bIns="45720" anchor="t"/>
          <a:lstStyle/>
          <a:p>
            <a:pPr lvl="0"/>
            <a:endParaRPr lang="zh-CN" altLang="en-US"/>
          </a:p>
        </p:txBody>
      </p:sp>
      <p:sp>
        <p:nvSpPr>
          <p:cNvPr id="28675" name="灯片编号占位符 3"/>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幻灯片图像占位符 1"/>
          <p:cNvSpPr>
            <a:spLocks noGrp="1" noRot="1" noChangeAspect="1" noChangeArrowheads="1" noTextEdit="1"/>
          </p:cNvSpPr>
          <p:nvPr>
            <p:ph type="sldImg" idx="4294967295"/>
          </p:nvPr>
        </p:nvSpPr>
        <p:spPr>
          <a:ln>
            <a:miter lim="800000"/>
          </a:ln>
        </p:spPr>
      </p:sp>
      <p:sp>
        <p:nvSpPr>
          <p:cNvPr id="169987" name="备注占位符 2"/>
          <p:cNvSpPr>
            <a:spLocks noGrp="1" noChangeArrowheads="1"/>
          </p:cNvSpPr>
          <p:nvPr>
            <p:ph type="body" idx="4294967295"/>
          </p:nvPr>
        </p:nvSpPr>
        <p:spPr>
          <a:noFill/>
        </p:spPr>
        <p:txBody>
          <a:bodyPr/>
          <a:lstStyle/>
          <a:p>
            <a:pPr eaLnBrk="1" hangingPunct="1"/>
            <a:endParaRPr lang="zh-CN" altLang="en-US" smtClean="0"/>
          </a:p>
        </p:txBody>
      </p:sp>
      <p:sp>
        <p:nvSpPr>
          <p:cNvPr id="169988" name="灯片编号占位符 3"/>
          <p:cNvSpPr>
            <a:spLocks noGrp="1" noChangeArrowheads="1"/>
          </p:cNvSpPr>
          <p:nvPr>
            <p:ph type="sldNum" sz="quarter" idx="5"/>
          </p:nvPr>
        </p:nvSpPr>
        <p:spPr bwMode="auto">
          <a:noFill/>
          <a:ln>
            <a:miter lim="800000"/>
          </a:ln>
        </p:spPr>
        <p:txBody>
          <a:bodyPr/>
          <a:lstStyle/>
          <a:p>
            <a:pPr defTabSz="1068070">
              <a:buFontTx/>
              <a:buNone/>
            </a:pPr>
            <a:fld id="{E2A67AAF-036F-47F0-B127-5DE9CCA853B6}" type="slidenum">
              <a:rPr lang="zh-CN" altLang="en-US" smtClean="0">
                <a:solidFill>
                  <a:srgbClr val="000000"/>
                </a:solidFill>
                <a:ea typeface="宋体" panose="02010600030101010101" pitchFamily="2" charset="-122"/>
              </a:rPr>
            </a:fld>
            <a:endParaRPr lang="zh-CN" altLang="en-US" smtClean="0">
              <a:solidFill>
                <a:srgbClr val="000000"/>
              </a:solidFill>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p:cNvSpPr>
            <a:spLocks noGrp="1" noRot="1" noChangeAspect="1"/>
          </p:cNvSpPr>
          <p:nvPr>
            <p:ph type="sldImg"/>
          </p:nvPr>
        </p:nvSpPr>
        <p:spPr>
          <a:ln>
            <a:miter/>
          </a:ln>
        </p:spPr>
      </p:sp>
      <p:sp>
        <p:nvSpPr>
          <p:cNvPr id="125954" name="备注占位符 2"/>
          <p:cNvSpPr>
            <a:spLocks noGrp="1"/>
          </p:cNvSpPr>
          <p:nvPr>
            <p:ph type="body"/>
          </p:nvPr>
        </p:nvSpPr>
        <p:spPr/>
        <p:txBody>
          <a:bodyPr lIns="91440" tIns="45720" rIns="91440" bIns="45720" anchor="t"/>
          <a:lstStyle/>
          <a:p>
            <a:pPr lvl="0"/>
            <a:endParaRPr lang="zh-CN" altLang="en-US"/>
          </a:p>
        </p:txBody>
      </p:sp>
      <p:sp>
        <p:nvSpPr>
          <p:cNvPr id="125955" name="灯片编号占位符 3"/>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p:cNvSpPr>
            <a:spLocks noGrp="1" noRot="1" noChangeAspect="1"/>
          </p:cNvSpPr>
          <p:nvPr>
            <p:ph type="sldImg"/>
          </p:nvPr>
        </p:nvSpPr>
        <p:spPr>
          <a:ln>
            <a:miter/>
          </a:ln>
        </p:spPr>
      </p:sp>
      <p:sp>
        <p:nvSpPr>
          <p:cNvPr id="125954" name="备注占位符 2"/>
          <p:cNvSpPr>
            <a:spLocks noGrp="1"/>
          </p:cNvSpPr>
          <p:nvPr>
            <p:ph type="body"/>
          </p:nvPr>
        </p:nvSpPr>
        <p:spPr/>
        <p:txBody>
          <a:bodyPr lIns="91440" tIns="45720" rIns="91440" bIns="45720" anchor="t"/>
          <a:lstStyle/>
          <a:p>
            <a:pPr lvl="0"/>
            <a:endParaRPr lang="zh-CN" altLang="en-US"/>
          </a:p>
        </p:txBody>
      </p:sp>
      <p:sp>
        <p:nvSpPr>
          <p:cNvPr id="125955" name="灯片编号占位符 3"/>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t="-23601" b="-2"/>
          <a:stretch>
            <a:fillRect/>
          </a:stretch>
        </p:blipFill>
        <p:spPr bwMode="auto">
          <a:xfrm>
            <a:off x="10608734" y="5168901"/>
            <a:ext cx="1631951" cy="1674813"/>
          </a:xfrm>
          <a:prstGeom prst="rect">
            <a:avLst/>
          </a:prstGeom>
          <a:noFill/>
          <a:ln w="9525">
            <a:noFill/>
            <a:miter lim="800000"/>
            <a:headEnd/>
            <a:tailEnd/>
          </a:ln>
        </p:spPr>
      </p:pic>
      <p:cxnSp>
        <p:nvCxnSpPr>
          <p:cNvPr id="3" name="直接连接符 2"/>
          <p:cNvCxnSpPr/>
          <p:nvPr userDrawn="1"/>
        </p:nvCxnSpPr>
        <p:spPr>
          <a:xfrm>
            <a:off x="0" y="654208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椭圆 3"/>
          <p:cNvSpPr/>
          <p:nvPr userDrawn="1"/>
        </p:nvSpPr>
        <p:spPr>
          <a:xfrm>
            <a:off x="11324168" y="6381751"/>
            <a:ext cx="436033" cy="327025"/>
          </a:xfrm>
          <a:prstGeom prst="ellipse">
            <a:avLst/>
          </a:prstGeom>
          <a:solidFill>
            <a:srgbClr val="185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灯片编号占位符 3"/>
          <p:cNvSpPr txBox="1"/>
          <p:nvPr userDrawn="1"/>
        </p:nvSpPr>
        <p:spPr>
          <a:xfrm>
            <a:off x="8930217" y="6356351"/>
            <a:ext cx="2844800" cy="365125"/>
          </a:xfrm>
          <a:prstGeom prst="rect">
            <a:avLst/>
          </a:prstGeom>
        </p:spPr>
        <p:txBody>
          <a:bodyPr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1426082-A331-4176-A180-1D5E94703531}" type="slidenum">
              <a:rPr lang="zh-CN" altLang="en-US" smtClean="0">
                <a:solidFill>
                  <a:schemeClr val="bg1"/>
                </a:solidFill>
              </a:rPr>
            </a:fld>
            <a:endParaRPr lang="zh-CN" altLang="en-US" dirty="0">
              <a:solidFill>
                <a:schemeClr val="bg1"/>
              </a:solidFill>
            </a:endParaRPr>
          </a:p>
        </p:txBody>
      </p:sp>
      <p:sp>
        <p:nvSpPr>
          <p:cNvPr id="6" name="日期占位符 2"/>
          <p:cNvSpPr>
            <a:spLocks noGrp="1"/>
          </p:cNvSpPr>
          <p:nvPr>
            <p:ph type="dt" sz="half" idx="10"/>
          </p:nvPr>
        </p:nvSpPr>
        <p:spPr/>
        <p:txBody>
          <a:bodyPr/>
          <a:lstStyle>
            <a:lvl1pPr>
              <a:defRPr/>
            </a:lvl1pPr>
          </a:lstStyle>
          <a:p>
            <a:pPr>
              <a:defRPr/>
            </a:pPr>
            <a:fld id="{B99D3CA9-A9F6-4793-9D39-1C0E384B48B3}"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316DAF41-AE28-40EF-895D-270B1BF2FE5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318B-063C-4AF7-BADB-7E52A6C112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237A9-061A-46FC-B650-C118B9CF22BF}" type="slidenum">
              <a:rPr lang="zh-CN" altLang="en-US" smtClean="0"/>
            </a:fld>
            <a:endParaRPr lang="zh-CN" altLang="en-US"/>
          </a:p>
        </p:txBody>
      </p:sp>
      <p:pic>
        <p:nvPicPr>
          <p:cNvPr id="7" name="图片 6" descr="595b4a9736372"/>
          <p:cNvPicPr>
            <a:picLocks noChangeAspect="1"/>
          </p:cNvPicPr>
          <p:nvPr/>
        </p:nvPicPr>
        <p:blipFill rotWithShape="1">
          <a:blip r:embed="rId14" cstate="print"/>
          <a:srcRect l="9782" t="15257" r="15019"/>
          <a:stretch>
            <a:fillRect/>
          </a:stretch>
        </p:blipFill>
        <p:spPr>
          <a:xfrm>
            <a:off x="-15240" y="-1"/>
            <a:ext cx="12207240" cy="6877685"/>
          </a:xfrm>
          <a:prstGeom prst="rect">
            <a:avLst/>
          </a:prstGeom>
        </p:spPr>
      </p:pic>
      <p:pic>
        <p:nvPicPr>
          <p:cNvPr id="8" name="图片 7" descr="图层 6"/>
          <p:cNvPicPr>
            <a:picLocks noChangeAspect="1"/>
          </p:cNvPicPr>
          <p:nvPr/>
        </p:nvPicPr>
        <p:blipFill rotWithShape="1">
          <a:blip r:embed="rId15" cstate="print">
            <a:lum bright="40000"/>
          </a:blip>
          <a:srcRect l="9978" t="12159" r="10050"/>
          <a:stretch>
            <a:fillRect/>
          </a:stretch>
        </p:blipFill>
        <p:spPr>
          <a:xfrm>
            <a:off x="-15240" y="5928935"/>
            <a:ext cx="12207240" cy="9487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microsoft.com/office/2007/relationships/hdphoto" Target="../media/hdphoto1.wdp"/><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dh"/>
          <p:cNvPicPr>
            <a:picLocks noChangeAspect="1"/>
          </p:cNvPicPr>
          <p:nvPr/>
        </p:nvPicPr>
        <p:blipFill rotWithShape="1">
          <a:blip r:embed="rId1" cstate="print"/>
          <a:srcRect r="1509"/>
          <a:stretch>
            <a:fillRect/>
          </a:stretch>
        </p:blipFill>
        <p:spPr>
          <a:xfrm>
            <a:off x="9208135" y="4294505"/>
            <a:ext cx="2983865" cy="2563495"/>
          </a:xfrm>
          <a:prstGeom prst="rect">
            <a:avLst/>
          </a:prstGeom>
        </p:spPr>
      </p:pic>
      <p:pic>
        <p:nvPicPr>
          <p:cNvPr id="11" name="图片 10" descr="图层 6"/>
          <p:cNvPicPr>
            <a:picLocks noChangeAspect="1"/>
          </p:cNvPicPr>
          <p:nvPr/>
        </p:nvPicPr>
        <p:blipFill rotWithShape="1">
          <a:blip r:embed="rId2" cstate="print"/>
          <a:srcRect l="4560" t="12159" r="4532"/>
          <a:stretch>
            <a:fillRect/>
          </a:stretch>
        </p:blipFill>
        <p:spPr>
          <a:xfrm>
            <a:off x="-15241" y="6038215"/>
            <a:ext cx="12278361" cy="839470"/>
          </a:xfrm>
          <a:prstGeom prst="rect">
            <a:avLst/>
          </a:prstGeom>
        </p:spPr>
      </p:pic>
      <p:sp>
        <p:nvSpPr>
          <p:cNvPr id="7" name="文本框 6"/>
          <p:cNvSpPr txBox="1"/>
          <p:nvPr/>
        </p:nvSpPr>
        <p:spPr>
          <a:xfrm>
            <a:off x="1402080" y="2375701"/>
            <a:ext cx="9668256" cy="699807"/>
          </a:xfrm>
          <a:prstGeom prst="rect">
            <a:avLst/>
          </a:prstGeom>
          <a:noFill/>
        </p:spPr>
        <p:txBody>
          <a:bodyPr wrap="square" rtlCol="0">
            <a:spAutoFit/>
          </a:bodyPr>
          <a:lstStyle/>
          <a:p>
            <a:pPr algn="ctr">
              <a:lnSpc>
                <a:spcPct val="120000"/>
              </a:lnSpc>
            </a:pPr>
            <a:r>
              <a:rPr lang="zh-CN" altLang="en-US" sz="3600" b="1" dirty="0" smtClean="0">
                <a:solidFill>
                  <a:srgbClr val="C00000"/>
                </a:solidFill>
                <a:latin typeface="微软雅黑" panose="020B0503020204020204" pitchFamily="34" charset="-122"/>
                <a:ea typeface="微软雅黑" panose="020B0503020204020204" pitchFamily="34" charset="-122"/>
                <a:sym typeface="Arial" panose="020B0604020202020204"/>
              </a:rPr>
              <a:t>学习贯彻</a:t>
            </a:r>
            <a:r>
              <a:rPr lang="zh-CN" altLang="zh-CN" sz="3600" b="1" dirty="0" smtClean="0">
                <a:solidFill>
                  <a:srgbClr val="C00000"/>
                </a:solidFill>
                <a:latin typeface="微软雅黑" panose="020B0503020204020204" pitchFamily="34" charset="-122"/>
                <a:ea typeface="微软雅黑" panose="020B0503020204020204" pitchFamily="34" charset="-122"/>
                <a:sym typeface="Arial" panose="020B0604020202020204"/>
              </a:rPr>
              <a:t>省</a:t>
            </a:r>
            <a:r>
              <a:rPr lang="zh-CN" altLang="en-US" sz="3600" b="1" dirty="0" smtClean="0">
                <a:solidFill>
                  <a:srgbClr val="C00000"/>
                </a:solidFill>
                <a:latin typeface="微软雅黑" panose="020B0503020204020204" pitchFamily="34" charset="-122"/>
                <a:ea typeface="微软雅黑" panose="020B0503020204020204" pitchFamily="34" charset="-122"/>
                <a:sym typeface="Arial" panose="020B0604020202020204"/>
              </a:rPr>
              <a:t>委</a:t>
            </a:r>
            <a:r>
              <a:rPr lang="zh-CN" altLang="zh-CN" sz="3600" b="1" dirty="0" smtClean="0">
                <a:solidFill>
                  <a:srgbClr val="C00000"/>
                </a:solidFill>
                <a:latin typeface="微软雅黑" panose="020B0503020204020204" pitchFamily="34" charset="-122"/>
                <a:ea typeface="微软雅黑" panose="020B0503020204020204" pitchFamily="34" charset="-122"/>
                <a:sym typeface="Arial" panose="020B0604020202020204"/>
              </a:rPr>
              <a:t>十一届三次全</a:t>
            </a:r>
            <a:r>
              <a:rPr lang="zh-CN" altLang="en-US" sz="3600" b="1" dirty="0" smtClean="0">
                <a:solidFill>
                  <a:srgbClr val="C00000"/>
                </a:solidFill>
                <a:latin typeface="微软雅黑" panose="020B0503020204020204" pitchFamily="34" charset="-122"/>
                <a:ea typeface="微软雅黑" panose="020B0503020204020204" pitchFamily="34" charset="-122"/>
                <a:sym typeface="Arial" panose="020B0604020202020204"/>
              </a:rPr>
              <a:t>会精神</a:t>
            </a:r>
            <a:endParaRPr lang="en-US" altLang="zh-CN" sz="2800" b="1" dirty="0" smtClean="0">
              <a:solidFill>
                <a:srgbClr val="C00000"/>
              </a:solidFill>
              <a:latin typeface="Arial" panose="020B0604020202020204"/>
              <a:ea typeface="微软雅黑" panose="020B0503020204020204" pitchFamily="34" charset="-122"/>
              <a:sym typeface="Arial" panose="020B0604020202020204"/>
            </a:endParaRPr>
          </a:p>
        </p:txBody>
      </p:sp>
      <p:pic>
        <p:nvPicPr>
          <p:cNvPr id="1028" name="Picture 4" descr="http://file.youboy.com/a/28/6/88/0/8073940.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19534" y="321957"/>
            <a:ext cx="1172987" cy="1235944"/>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7"/>
          <p:cNvSpPr txBox="1"/>
          <p:nvPr/>
        </p:nvSpPr>
        <p:spPr>
          <a:xfrm>
            <a:off x="4883286" y="4905077"/>
            <a:ext cx="4649822" cy="600164"/>
          </a:xfrm>
          <a:prstGeom prst="rect">
            <a:avLst/>
          </a:prstGeom>
          <a:noFill/>
        </p:spPr>
        <p:txBody>
          <a:bodyPr wrap="square" rtlCol="0">
            <a:spAutoFit/>
          </a:bodyPr>
          <a:lstStyle/>
          <a:p>
            <a:endParaRPr lang="en-US" altLang="zh-CN" sz="900" b="1" dirty="0" smtClean="0">
              <a:latin typeface="Arial" panose="020B0604020202020204"/>
              <a:ea typeface="微软雅黑" panose="020B0503020204020204" pitchFamily="34" charset="-122"/>
              <a:cs typeface="+mn-ea"/>
              <a:sym typeface="Arial" panose="020B0604020202020204"/>
            </a:endParaRPr>
          </a:p>
          <a:p>
            <a:r>
              <a:rPr lang="zh-CN" altLang="en-US" sz="2400" b="1" dirty="0" smtClean="0">
                <a:latin typeface="Arial" panose="020B0604020202020204"/>
                <a:ea typeface="微软雅黑" panose="020B0503020204020204" pitchFamily="34" charset="-122"/>
                <a:cs typeface="+mn-ea"/>
                <a:sym typeface="Arial" panose="020B0604020202020204"/>
              </a:rPr>
              <a:t>         中共四川省委党校     邓颖</a:t>
            </a:r>
            <a:endParaRPr lang="zh-CN" altLang="en-US" sz="2400" b="1" dirty="0">
              <a:latin typeface="Arial" panose="020B0604020202020204"/>
              <a:ea typeface="微软雅黑" panose="020B0503020204020204" pitchFamily="34" charset="-122"/>
              <a:cs typeface="+mn-ea"/>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3854" y="502727"/>
            <a:ext cx="8790432" cy="622799"/>
          </a:xfrm>
          <a:prstGeom prst="rect">
            <a:avLst/>
          </a:prstGeom>
          <a:noFill/>
          <a:ln w="9525">
            <a:no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zh-CN" altLang="en-US" sz="3200" b="1" dirty="0" smtClean="0">
                <a:latin typeface="微软雅黑" panose="020B0503020204020204" pitchFamily="34" charset="-122"/>
                <a:ea typeface="微软雅黑" panose="020B0503020204020204" pitchFamily="34" charset="-122"/>
              </a:rPr>
              <a:t>“大学习、大讨论、大调研”</a:t>
            </a:r>
            <a:r>
              <a:rPr lang="en-US" altLang="zh-CN" sz="3200" b="1" dirty="0" smtClean="0">
                <a:latin typeface="微软雅黑" panose="020B0503020204020204" pitchFamily="34" charset="-122"/>
                <a:ea typeface="微软雅黑" panose="020B0503020204020204" pitchFamily="34" charset="-122"/>
              </a:rPr>
              <a:t> ”</a:t>
            </a:r>
            <a:r>
              <a:rPr lang="zh-CN" altLang="zh-CN" sz="3200" b="1" dirty="0" smtClean="0">
                <a:latin typeface="微软雅黑" panose="020B0503020204020204" pitchFamily="34" charset="-122"/>
                <a:ea typeface="微软雅黑" panose="020B0503020204020204" pitchFamily="34" charset="-122"/>
              </a:rPr>
              <a:t>活动成果</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cxnSp>
        <p:nvCxnSpPr>
          <p:cNvPr id="7" name="肘形连接符 6"/>
          <p:cNvCxnSpPr/>
          <p:nvPr/>
        </p:nvCxnSpPr>
        <p:spPr>
          <a:xfrm rot="16200000" flipH="1">
            <a:off x="-823608" y="2279514"/>
            <a:ext cx="3942555" cy="584049"/>
          </a:xfrm>
          <a:prstGeom prst="bentConnector3">
            <a:avLst>
              <a:gd name="adj1" fmla="val 26807"/>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文本框 2"/>
          <p:cNvSpPr txBox="1"/>
          <p:nvPr/>
        </p:nvSpPr>
        <p:spPr>
          <a:xfrm>
            <a:off x="999744" y="1576032"/>
            <a:ext cx="10948416" cy="2977738"/>
          </a:xfrm>
          <a:prstGeom prst="rect">
            <a:avLst/>
          </a:prstGeom>
          <a:noFill/>
          <a:ln w="9525">
            <a:solidFill>
              <a:schemeClr val="bg1"/>
            </a:solid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en-US" altLang="zh-CN" sz="2800" b="1" dirty="0" smtClean="0">
                <a:latin typeface="微软雅黑" panose="020B0503020204020204" pitchFamily="34" charset="-122"/>
                <a:ea typeface="微软雅黑" panose="020B0503020204020204" pitchFamily="34" charset="-122"/>
                <a:sym typeface="Arial" panose="020B0604020202020204"/>
              </a:rPr>
              <a:t>22</a:t>
            </a:r>
            <a:r>
              <a:rPr lang="zh-CN" altLang="en-US" sz="2800" b="1" dirty="0" smtClean="0">
                <a:latin typeface="微软雅黑" panose="020B0503020204020204" pitchFamily="34" charset="-122"/>
                <a:ea typeface="微软雅黑" panose="020B0503020204020204" pitchFamily="34" charset="-122"/>
                <a:sym typeface="Arial" panose="020B0604020202020204"/>
              </a:rPr>
              <a:t>个重点课题研究报告</a:t>
            </a:r>
            <a:r>
              <a:rPr lang="zh-CN" altLang="en-US" sz="2800" dirty="0" smtClean="0">
                <a:latin typeface="微软雅黑" panose="020B0503020204020204" pitchFamily="34" charset="-122"/>
                <a:ea typeface="微软雅黑" panose="020B0503020204020204" pitchFamily="34" charset="-122"/>
                <a:sym typeface="Arial" panose="020B0604020202020204"/>
              </a:rPr>
              <a:t>（由</a:t>
            </a:r>
            <a:r>
              <a:rPr lang="zh-CN" altLang="zh-CN" sz="2800" dirty="0" smtClean="0">
                <a:latin typeface="微软雅黑" panose="020B0503020204020204" pitchFamily="34" charset="-122"/>
                <a:ea typeface="微软雅黑" panose="020B0503020204020204" pitchFamily="34" charset="-122"/>
              </a:rPr>
              <a:t>省委、省政府领导班子成员和省</a:t>
            </a: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人大常委会、省政协党组负责同志分别牵头组成的调研组</a:t>
            </a:r>
            <a:r>
              <a:rPr lang="zh-CN" altLang="en-US" sz="2800" dirty="0" smtClean="0">
                <a:latin typeface="微软雅黑" panose="020B0503020204020204" pitchFamily="34" charset="-122"/>
                <a:ea typeface="微软雅黑" panose="020B0503020204020204" pitchFamily="34" charset="-122"/>
              </a:rPr>
              <a:t>完成</a:t>
            </a:r>
            <a:r>
              <a:rPr lang="zh-CN" altLang="en-US" sz="2800" dirty="0" smtClean="0">
                <a:latin typeface="微软雅黑" panose="020B0503020204020204" pitchFamily="34" charset="-122"/>
                <a:ea typeface="微软雅黑" panose="020B0503020204020204" pitchFamily="34" charset="-122"/>
                <a:sym typeface="Arial" panose="020B0604020202020204"/>
              </a:rPr>
              <a:t>）</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a:p>
            <a:pPr marL="342900" indent="-342900" algn="just">
              <a:lnSpc>
                <a:spcPts val="4500"/>
              </a:lnSpc>
              <a:buClr>
                <a:srgbClr val="C00000"/>
              </a:buClr>
              <a:buFont typeface="Wingdings" panose="05000000000000000000" pitchFamily="2" charset="2"/>
              <a:buChar char="n"/>
            </a:pPr>
            <a:r>
              <a:rPr lang="en-US" altLang="zh-CN" sz="2800" b="1" dirty="0" smtClean="0">
                <a:latin typeface="微软雅黑" panose="020B0503020204020204" pitchFamily="34" charset="-122"/>
                <a:ea typeface="微软雅黑" panose="020B0503020204020204" pitchFamily="34" charset="-122"/>
                <a:sym typeface="Arial" panose="020B0604020202020204"/>
              </a:rPr>
              <a:t>306</a:t>
            </a:r>
            <a:r>
              <a:rPr lang="zh-CN" altLang="en-US" sz="2800" b="1" dirty="0" smtClean="0">
                <a:latin typeface="微软雅黑" panose="020B0503020204020204" pitchFamily="34" charset="-122"/>
                <a:ea typeface="微软雅黑" panose="020B0503020204020204" pitchFamily="34" charset="-122"/>
                <a:sym typeface="Arial" panose="020B0604020202020204"/>
              </a:rPr>
              <a:t>个调研报告</a:t>
            </a:r>
            <a:r>
              <a:rPr lang="zh-CN" altLang="en-US" sz="2800" dirty="0" smtClean="0">
                <a:latin typeface="微软雅黑" panose="020B0503020204020204" pitchFamily="34" charset="-122"/>
                <a:ea typeface="微软雅黑" panose="020B0503020204020204" pitchFamily="34" charset="-122"/>
                <a:sym typeface="Arial" panose="020B0604020202020204"/>
              </a:rPr>
              <a:t>（由</a:t>
            </a:r>
            <a:r>
              <a:rPr lang="zh-CN" altLang="zh-CN" sz="2800" dirty="0" smtClean="0">
                <a:latin typeface="微软雅黑" panose="020B0503020204020204" pitchFamily="34" charset="-122"/>
                <a:ea typeface="微软雅黑" panose="020B0503020204020204" pitchFamily="34" charset="-122"/>
              </a:rPr>
              <a:t>各市（州）、省直各部门（单位），各民主</a:t>
            </a: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党派省委、省工商联和无党派人士，在川部委属院校、科研院</a:t>
            </a: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所、中央企业和金融单位提交</a:t>
            </a:r>
            <a:r>
              <a:rPr lang="zh-CN" altLang="en-US" sz="2800" dirty="0" smtClean="0">
                <a:latin typeface="微软雅黑" panose="020B0503020204020204" pitchFamily="34" charset="-122"/>
                <a:ea typeface="微软雅黑" panose="020B0503020204020204" pitchFamily="34" charset="-122"/>
                <a:sym typeface="Arial" panose="020B0604020202020204"/>
              </a:rPr>
              <a:t>）</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894" y="853247"/>
            <a:ext cx="8790432" cy="622799"/>
          </a:xfrm>
          <a:prstGeom prst="rect">
            <a:avLst/>
          </a:prstGeom>
          <a:noFill/>
          <a:ln w="9525">
            <a:no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zh-CN" altLang="en-US" sz="3200" b="1" dirty="0" smtClean="0">
                <a:latin typeface="微软雅黑" panose="020B0503020204020204" pitchFamily="34" charset="-122"/>
                <a:ea typeface="微软雅黑" panose="020B0503020204020204" pitchFamily="34" charset="-122"/>
              </a:rPr>
              <a:t>在此基础上，完成了两个</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决定</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的</a:t>
            </a:r>
            <a:r>
              <a:rPr lang="zh-CN" altLang="zh-CN" sz="3200" b="1" dirty="0" smtClean="0">
                <a:latin typeface="微软雅黑" panose="020B0503020204020204" pitchFamily="34" charset="-122"/>
                <a:ea typeface="微软雅黑" panose="020B0503020204020204" pitchFamily="34" charset="-122"/>
              </a:rPr>
              <a:t>起草</a:t>
            </a:r>
            <a:r>
              <a:rPr lang="zh-CN" altLang="en-US" sz="3200" b="1" dirty="0" smtClean="0">
                <a:latin typeface="微软雅黑" panose="020B0503020204020204" pitchFamily="34" charset="-122"/>
                <a:ea typeface="微软雅黑" panose="020B0503020204020204" pitchFamily="34" charset="-122"/>
              </a:rPr>
              <a:t>：</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cxnSp>
        <p:nvCxnSpPr>
          <p:cNvPr id="7" name="肘形连接符 6"/>
          <p:cNvCxnSpPr/>
          <p:nvPr/>
        </p:nvCxnSpPr>
        <p:spPr>
          <a:xfrm rot="16200000" flipH="1">
            <a:off x="-628407" y="2084312"/>
            <a:ext cx="4078419" cy="1110315"/>
          </a:xfrm>
          <a:prstGeom prst="bentConnector3">
            <a:avLst>
              <a:gd name="adj1" fmla="val 2982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文本框 2"/>
          <p:cNvSpPr txBox="1"/>
          <p:nvPr/>
        </p:nvSpPr>
        <p:spPr>
          <a:xfrm>
            <a:off x="2142744" y="2261832"/>
            <a:ext cx="6970776" cy="2400657"/>
          </a:xfrm>
          <a:prstGeom prst="rect">
            <a:avLst/>
          </a:prstGeom>
          <a:noFill/>
          <a:ln w="9525">
            <a:solidFill>
              <a:schemeClr val="bg1"/>
            </a:solid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zh-CN" altLang="zh-CN" sz="2800" b="1" dirty="0" smtClean="0">
                <a:latin typeface="微软雅黑" panose="020B0503020204020204" pitchFamily="34" charset="-122"/>
                <a:ea typeface="微软雅黑" panose="020B0503020204020204" pitchFamily="34" charset="-122"/>
              </a:rPr>
              <a:t>旗帜鲜明讲政治</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buFont typeface="Wingdings" panose="05000000000000000000" pitchFamily="2" charset="2"/>
              <a:buChar char="n"/>
            </a:pPr>
            <a:r>
              <a:rPr lang="zh-CN" altLang="zh-CN" sz="2800" b="1" dirty="0" smtClean="0">
                <a:latin typeface="微软雅黑" panose="020B0503020204020204" pitchFamily="34" charset="-122"/>
                <a:ea typeface="微软雅黑" panose="020B0503020204020204" pitchFamily="34" charset="-122"/>
              </a:rPr>
              <a:t>一张蓝图绘到底、重整行装再出发</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buFont typeface="Wingdings" panose="05000000000000000000" pitchFamily="2" charset="2"/>
              <a:buChar char="n"/>
            </a:pPr>
            <a:r>
              <a:rPr lang="zh-CN" altLang="zh-CN" sz="2800" b="1" dirty="0" smtClean="0">
                <a:latin typeface="微软雅黑" panose="020B0503020204020204" pitchFamily="34" charset="-122"/>
                <a:ea typeface="微软雅黑" panose="020B0503020204020204" pitchFamily="34" charset="-122"/>
              </a:rPr>
              <a:t>突出问题导向、发展导向、目标导向</a:t>
            </a:r>
            <a:endParaRPr lang="en-US" altLang="zh-CN" sz="2800" b="1" dirty="0" smtClean="0">
              <a:latin typeface="微软雅黑" panose="020B0503020204020204" pitchFamily="34" charset="-122"/>
              <a:ea typeface="微软雅黑" panose="020B0503020204020204" pitchFamily="34" charset="-122"/>
              <a:sym typeface="Arial" panose="020B0604020202020204"/>
            </a:endParaRPr>
          </a:p>
          <a:p>
            <a:pPr marL="342900" indent="-342900" algn="just">
              <a:lnSpc>
                <a:spcPts val="4500"/>
              </a:lnSpc>
              <a:buClr>
                <a:srgbClr val="C00000"/>
              </a:buClr>
              <a:buFont typeface="Wingdings" panose="05000000000000000000" pitchFamily="2" charset="2"/>
              <a:buChar char="n"/>
            </a:pPr>
            <a:r>
              <a:rPr lang="zh-CN" altLang="zh-CN" sz="2800" b="1" dirty="0" smtClean="0">
                <a:latin typeface="微软雅黑" panose="020B0503020204020204" pitchFamily="34" charset="-122"/>
                <a:ea typeface="微软雅黑" panose="020B0503020204020204" pitchFamily="34" charset="-122"/>
              </a:rPr>
              <a:t>发扬民主、集思广益</a:t>
            </a:r>
            <a:r>
              <a:rPr lang="zh-CN" altLang="en-US" sz="2400" b="1"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矩形 2"/>
          <p:cNvSpPr/>
          <p:nvPr/>
        </p:nvSpPr>
        <p:spPr>
          <a:xfrm>
            <a:off x="2374393" y="1924451"/>
            <a:ext cx="7013447" cy="2585323"/>
          </a:xfrm>
          <a:prstGeom prst="rect">
            <a:avLst/>
          </a:prstGeom>
          <a:noFill/>
          <a:ln w="9525">
            <a:noFill/>
          </a:ln>
        </p:spPr>
        <p:txBody>
          <a:bodyPr wrap="square" anchor="t">
            <a:spAutoFit/>
          </a:bodyPr>
          <a:lstStyle/>
          <a:p>
            <a:pPr marL="457200" indent="-457200" defTabSz="685800">
              <a:lnSpc>
                <a:spcPct val="150000"/>
              </a:lnSpc>
              <a:buClr>
                <a:srgbClr val="C00000"/>
              </a:buClr>
              <a:buFont typeface="Wingdings" panose="05000000000000000000" pitchFamily="2" charset="2"/>
              <a:buChar char="n"/>
            </a:pPr>
            <a:r>
              <a:rPr lang="zh-CN" altLang="en-US" sz="3600" b="1" dirty="0" smtClean="0">
                <a:latin typeface="微软雅黑" panose="020B0503020204020204" pitchFamily="34" charset="-122"/>
                <a:ea typeface="微软雅黑" panose="020B0503020204020204" pitchFamily="34" charset="-122"/>
              </a:rPr>
              <a:t>全会的重大意义</a:t>
            </a:r>
            <a:endParaRPr lang="en-US" altLang="zh-CN" sz="3600" b="1" dirty="0" smtClean="0">
              <a:latin typeface="微软雅黑" panose="020B0503020204020204" pitchFamily="34" charset="-122"/>
              <a:ea typeface="微软雅黑" panose="020B0503020204020204" pitchFamily="34" charset="-122"/>
            </a:endParaRPr>
          </a:p>
          <a:p>
            <a:pPr marL="457200" indent="-457200" defTabSz="685800">
              <a:lnSpc>
                <a:spcPct val="150000"/>
              </a:lnSpc>
              <a:buClr>
                <a:srgbClr val="C00000"/>
              </a:buClr>
              <a:buFont typeface="Wingdings" panose="05000000000000000000" pitchFamily="2" charset="2"/>
              <a:buChar char="n"/>
            </a:pPr>
            <a:r>
              <a:rPr lang="zh-CN" altLang="en-US" sz="3600" b="1" dirty="0" smtClean="0">
                <a:latin typeface="微软雅黑" panose="020B0503020204020204" pitchFamily="34" charset="-122"/>
                <a:ea typeface="微软雅黑" panose="020B0503020204020204" pitchFamily="34" charset="-122"/>
              </a:rPr>
              <a:t>四川工作的根本指针</a:t>
            </a:r>
            <a:endParaRPr lang="en-US" altLang="zh-CN" sz="3600" b="1" dirty="0" smtClean="0">
              <a:latin typeface="微软雅黑" panose="020B0503020204020204" pitchFamily="34" charset="-122"/>
              <a:ea typeface="微软雅黑" panose="020B0503020204020204" pitchFamily="34" charset="-122"/>
            </a:endParaRPr>
          </a:p>
          <a:p>
            <a:pPr marL="457200" indent="-457200" defTabSz="685800">
              <a:lnSpc>
                <a:spcPct val="150000"/>
              </a:lnSpc>
              <a:buClr>
                <a:srgbClr val="C00000"/>
              </a:buClr>
              <a:buFont typeface="Wingdings" panose="05000000000000000000" pitchFamily="2" charset="2"/>
              <a:buChar char="n"/>
            </a:pPr>
            <a:r>
              <a:rPr lang="zh-CN" altLang="en-US" sz="3600" b="1" dirty="0" smtClean="0">
                <a:latin typeface="微软雅黑" panose="020B0503020204020204" pitchFamily="34" charset="-122"/>
                <a:ea typeface="微软雅黑" panose="020B0503020204020204" pitchFamily="34" charset="-122"/>
              </a:rPr>
              <a:t>全面推动四川高质量发展</a:t>
            </a:r>
            <a:endParaRPr lang="en-US" altLang="zh-CN" sz="3600" b="1" dirty="0" smtClean="0">
              <a:latin typeface="微软雅黑" panose="020B0503020204020204" pitchFamily="34" charset="-122"/>
              <a:ea typeface="微软雅黑" panose="020B0503020204020204" pitchFamily="34" charset="-122"/>
            </a:endParaRPr>
          </a:p>
        </p:txBody>
      </p:sp>
      <p:sp>
        <p:nvSpPr>
          <p:cNvPr id="4" name="左大括号 3"/>
          <p:cNvSpPr/>
          <p:nvPr/>
        </p:nvSpPr>
        <p:spPr>
          <a:xfrm>
            <a:off x="685800" y="1402080"/>
            <a:ext cx="2331720" cy="390144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Title"/>
          <p:cNvSpPr/>
          <p:nvPr>
            <p:custDataLst>
              <p:tags r:id="rId1"/>
            </p:custDataLst>
          </p:nvPr>
        </p:nvSpPr>
        <p:spPr>
          <a:xfrm>
            <a:off x="1296282" y="1697340"/>
            <a:ext cx="9391787" cy="1594500"/>
          </a:xfrm>
          <a:prstGeom prst="roundRect">
            <a:avLst>
              <a:gd name="adj" fmla="val 9124"/>
            </a:avLst>
          </a:prstGeom>
          <a:solidFill>
            <a:srgbClr val="9A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r>
              <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第一部分</a:t>
            </a:r>
            <a:endPar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50000"/>
              </a:lnSpc>
            </a:pPr>
            <a:r>
              <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省委十一届三次全会的重大意义</a:t>
            </a:r>
            <a:endParaRPr lang="en-US" altLang="zh-CN"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1040" y="1619095"/>
            <a:ext cx="11186160" cy="3954929"/>
          </a:xfrm>
          <a:prstGeom prst="rect">
            <a:avLst/>
          </a:prstGeom>
        </p:spPr>
        <p:txBody>
          <a:bodyPr wrap="square">
            <a:spAutoFit/>
          </a:bodyPr>
          <a:lstStyle/>
          <a:p>
            <a:pPr marL="342900" indent="-342900" algn="just">
              <a:buClr>
                <a:srgbClr val="C00000"/>
              </a:buClr>
              <a:buFont typeface="Wingdings" panose="05000000000000000000" pitchFamily="2" charset="2"/>
              <a:buChar char="n"/>
            </a:pP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视角一</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时间节点层面：</a:t>
            </a:r>
            <a:endParaRPr lang="en-US" altLang="zh-CN" sz="3200" b="1" dirty="0" smtClean="0">
              <a:latin typeface="微软雅黑" panose="020B0503020204020204" pitchFamily="34" charset="-122"/>
              <a:ea typeface="微软雅黑" panose="020B0503020204020204" pitchFamily="34" charset="-122"/>
            </a:endParaRPr>
          </a:p>
          <a:p>
            <a:pPr marL="342900" indent="-342900" algn="just">
              <a:buClr>
                <a:srgbClr val="C00000"/>
              </a:buClr>
            </a:pPr>
            <a:r>
              <a:rPr lang="en-US" altLang="zh-CN" sz="3200" b="1" dirty="0" smtClean="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中国特色社会主义进入新时代</a:t>
            </a:r>
            <a:endParaRPr lang="en-US" altLang="zh-CN" sz="3200" dirty="0" smtClean="0">
              <a:latin typeface="微软雅黑" panose="020B0503020204020204" pitchFamily="34" charset="-122"/>
              <a:ea typeface="微软雅黑" panose="020B0503020204020204" pitchFamily="34" charset="-122"/>
            </a:endParaRPr>
          </a:p>
          <a:p>
            <a:pPr marL="342900" indent="-342900" algn="just">
              <a:buClr>
                <a:srgbClr val="C00000"/>
              </a:buClr>
            </a:pP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全省</a:t>
            </a:r>
            <a:r>
              <a:rPr lang="zh-CN" altLang="en-US" sz="3200" dirty="0" smtClean="0"/>
              <a:t>处于转型发展、创新发展、跨越发展关键时期</a:t>
            </a:r>
            <a:endParaRPr lang="en-US" altLang="zh-CN" sz="3200" dirty="0" smtClean="0"/>
          </a:p>
          <a:p>
            <a:pPr marL="342900" indent="-342900" algn="just">
              <a:buClr>
                <a:srgbClr val="C00000"/>
              </a:buClr>
            </a:pPr>
            <a:endParaRPr lang="en-US" altLang="zh-CN" sz="900" b="1" dirty="0" smtClean="0"/>
          </a:p>
          <a:p>
            <a:pPr marL="342900" indent="-342900" algn="just">
              <a:buClr>
                <a:srgbClr val="C00000"/>
              </a:buClr>
            </a:pPr>
            <a:endParaRPr lang="en-US" altLang="zh-CN" sz="900" b="1" dirty="0" smtClean="0">
              <a:latin typeface="微软雅黑" panose="020B0503020204020204" pitchFamily="34" charset="-122"/>
              <a:ea typeface="微软雅黑" panose="020B0503020204020204" pitchFamily="34" charset="-122"/>
            </a:endParaRPr>
          </a:p>
          <a:p>
            <a:pPr marL="342900" indent="-342900" algn="just">
              <a:buClr>
                <a:srgbClr val="C00000"/>
              </a:buClr>
              <a:buFont typeface="Wingdings" panose="05000000000000000000" pitchFamily="2" charset="2"/>
              <a:buChar char="n"/>
            </a:pP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视角二</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内容确定层面：</a:t>
            </a:r>
            <a:endParaRPr lang="en-US" altLang="zh-CN" sz="3200" b="1" dirty="0" smtClean="0">
              <a:latin typeface="微软雅黑" panose="020B0503020204020204" pitchFamily="34" charset="-122"/>
              <a:ea typeface="微软雅黑" panose="020B0503020204020204" pitchFamily="34" charset="-122"/>
            </a:endParaRPr>
          </a:p>
          <a:p>
            <a:pPr marL="342900" indent="-342900" algn="just">
              <a:buClr>
                <a:srgbClr val="C00000"/>
              </a:buClr>
            </a:pPr>
            <a:r>
              <a:rPr lang="en-US" altLang="zh-CN" sz="3200" b="1" dirty="0" smtClean="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完善了新时代治蜀兴川的总体谋划和战略布局</a:t>
            </a:r>
            <a:endParaRPr lang="en-US" altLang="zh-CN" sz="3200" dirty="0" smtClean="0">
              <a:latin typeface="微软雅黑" panose="020B0503020204020204" pitchFamily="34" charset="-122"/>
              <a:ea typeface="微软雅黑" panose="020B0503020204020204" pitchFamily="34" charset="-122"/>
            </a:endParaRPr>
          </a:p>
          <a:p>
            <a:pPr marL="342900" indent="-342900" algn="just">
              <a:buClr>
                <a:srgbClr val="C00000"/>
              </a:buClr>
            </a:pPr>
            <a:endParaRPr lang="en-US" altLang="zh-CN" sz="900" b="1" dirty="0" smtClean="0">
              <a:latin typeface="微软雅黑" panose="020B0503020204020204" pitchFamily="34" charset="-122"/>
              <a:ea typeface="微软雅黑" panose="020B0503020204020204" pitchFamily="34" charset="-122"/>
            </a:endParaRPr>
          </a:p>
          <a:p>
            <a:pPr marL="342900" indent="-342900" algn="just">
              <a:buClr>
                <a:srgbClr val="C00000"/>
              </a:buClr>
              <a:buFont typeface="Wingdings" panose="05000000000000000000" pitchFamily="2" charset="2"/>
              <a:buChar char="n"/>
            </a:pP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视角三</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思想认识层面：</a:t>
            </a:r>
            <a:endParaRPr lang="en-US" altLang="zh-CN" sz="3200" b="1" dirty="0" smtClean="0">
              <a:latin typeface="微软雅黑" panose="020B0503020204020204" pitchFamily="34" charset="-122"/>
              <a:ea typeface="微软雅黑" panose="020B0503020204020204" pitchFamily="34" charset="-122"/>
            </a:endParaRPr>
          </a:p>
          <a:p>
            <a:pPr marL="342900" indent="-342900" algn="just">
              <a:buClr>
                <a:srgbClr val="C00000"/>
              </a:buClr>
            </a:pPr>
            <a:r>
              <a:rPr lang="en-US" altLang="zh-CN" sz="3200" b="1" dirty="0" smtClean="0">
                <a:solidFill>
                  <a:prstClr val="black"/>
                </a:solidFill>
                <a:latin typeface="微软雅黑" panose="020B0503020204020204" pitchFamily="34" charset="-122"/>
                <a:ea typeface="微软雅黑" panose="020B0503020204020204" pitchFamily="34" charset="-122"/>
                <a:sym typeface="+mn-ea"/>
              </a:rPr>
              <a:t>          </a:t>
            </a:r>
            <a:r>
              <a:rPr lang="en-US" altLang="zh-CN" sz="3200" dirty="0" smtClean="0">
                <a:solidFill>
                  <a:prstClr val="black"/>
                </a:solidFill>
                <a:latin typeface="微软雅黑" panose="020B0503020204020204" pitchFamily="34" charset="-122"/>
                <a:ea typeface="微软雅黑" panose="020B0503020204020204" pitchFamily="34" charset="-122"/>
                <a:sym typeface="+mn-ea"/>
              </a:rPr>
              <a:t>——</a:t>
            </a:r>
            <a:r>
              <a:rPr lang="zh-CN" altLang="en-US" sz="3200" dirty="0" smtClean="0">
                <a:solidFill>
                  <a:prstClr val="black"/>
                </a:solidFill>
                <a:latin typeface="微软雅黑" panose="020B0503020204020204" pitchFamily="34" charset="-122"/>
                <a:ea typeface="微软雅黑" panose="020B0503020204020204" pitchFamily="34" charset="-122"/>
                <a:sym typeface="+mn-ea"/>
              </a:rPr>
              <a:t>形成了高度共识提振了信心决心</a:t>
            </a:r>
            <a:endParaRPr lang="zh-CN" altLang="zh-CN" sz="3200" dirty="0" smtClean="0">
              <a:solidFill>
                <a:prstClr val="black"/>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rot="20666847">
            <a:off x="551007" y="623548"/>
            <a:ext cx="2349107" cy="758394"/>
          </a:xfrm>
          <a:prstGeom prst="rect">
            <a:avLst/>
          </a:prstGeom>
          <a:solidFill>
            <a:srgbClr val="C0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FFFF00"/>
                </a:solidFill>
                <a:latin typeface="微软雅黑" panose="020B0503020204020204" pitchFamily="34" charset="-122"/>
                <a:ea typeface="微软雅黑" panose="020B0503020204020204" pitchFamily="34" charset="-122"/>
              </a:rPr>
              <a:t>怎么看？</a:t>
            </a:r>
            <a:endParaRPr lang="zh-CN" altLang="en-US" sz="3200"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0520" y="1130300"/>
            <a:ext cx="11841480" cy="2012859"/>
          </a:xfrm>
          <a:prstGeom prst="rect">
            <a:avLst/>
          </a:prstGeom>
          <a:noFill/>
          <a:ln w="9525">
            <a:noFill/>
          </a:ln>
        </p:spPr>
        <p:txBody>
          <a:bodyPr wrap="square">
            <a:spAutoFit/>
          </a:bodyPr>
          <a:lstStyle/>
          <a:p>
            <a:pPr marL="342900" indent="-342900" algn="just">
              <a:lnSpc>
                <a:spcPct val="130000"/>
              </a:lnSpc>
              <a:buClr>
                <a:srgbClr val="C00000"/>
              </a:buClr>
              <a:buFont typeface="Wingdings" panose="05000000000000000000" pitchFamily="2" charset="2"/>
              <a:buChar char="n"/>
            </a:pPr>
            <a:r>
              <a:rPr lang="en-US" altLang="zh-CN" sz="3200" b="1" dirty="0" smtClean="0">
                <a:latin typeface="微软雅黑" panose="020B0503020204020204" pitchFamily="34" charset="-122"/>
                <a:ea typeface="微软雅黑" panose="020B0503020204020204" pitchFamily="34" charset="-122"/>
                <a:sym typeface="+mn-ea"/>
              </a:rPr>
              <a:t>【</a:t>
            </a:r>
            <a:r>
              <a:rPr lang="zh-CN" altLang="en-US" sz="3200" b="1" dirty="0" smtClean="0">
                <a:latin typeface="微软雅黑" panose="020B0503020204020204" pitchFamily="34" charset="-122"/>
                <a:ea typeface="微软雅黑" panose="020B0503020204020204" pitchFamily="34" charset="-122"/>
                <a:sym typeface="+mn-ea"/>
              </a:rPr>
              <a:t>视角一</a:t>
            </a:r>
            <a:r>
              <a:rPr lang="en-US" altLang="zh-CN" sz="3200" b="1" dirty="0" smtClean="0">
                <a:latin typeface="微软雅黑" panose="020B0503020204020204" pitchFamily="34" charset="-122"/>
                <a:ea typeface="微软雅黑" panose="020B0503020204020204" pitchFamily="34" charset="-122"/>
                <a:sym typeface="+mn-ea"/>
              </a:rPr>
              <a:t>】</a:t>
            </a:r>
            <a:r>
              <a:rPr lang="zh-CN" altLang="en-US" sz="3200" b="1" dirty="0" smtClean="0">
                <a:latin typeface="微软雅黑" panose="020B0503020204020204" pitchFamily="34" charset="-122"/>
                <a:ea typeface="微软雅黑" panose="020B0503020204020204" pitchFamily="34" charset="-122"/>
                <a:sym typeface="+mn-ea"/>
              </a:rPr>
              <a:t>时间节点层面：</a:t>
            </a:r>
            <a:endParaRPr lang="en-US" altLang="zh-CN" sz="3200" b="1" dirty="0" smtClean="0">
              <a:latin typeface="微软雅黑" panose="020B0503020204020204" pitchFamily="34" charset="-122"/>
              <a:ea typeface="微软雅黑" panose="020B0503020204020204" pitchFamily="34" charset="-122"/>
              <a:sym typeface="+mn-ea"/>
            </a:endParaRPr>
          </a:p>
          <a:p>
            <a:pPr marL="342900" indent="-342900" algn="just">
              <a:lnSpc>
                <a:spcPct val="130000"/>
              </a:lnSpc>
              <a:buClr>
                <a:srgbClr val="C00000"/>
              </a:buClr>
            </a:pPr>
            <a:r>
              <a:rPr lang="en-US" altLang="zh-CN" sz="3200" b="1" dirty="0" smtClean="0">
                <a:latin typeface="微软雅黑" panose="020B0503020204020204" pitchFamily="34" charset="-122"/>
                <a:ea typeface="微软雅黑" panose="020B0503020204020204" pitchFamily="34" charset="-122"/>
                <a:sym typeface="+mn-ea"/>
              </a:rPr>
              <a:t>                    </a:t>
            </a:r>
            <a:r>
              <a:rPr lang="zh-CN" altLang="en-US" sz="3200" b="1" dirty="0" smtClean="0">
                <a:latin typeface="微软雅黑" panose="020B0503020204020204" pitchFamily="34" charset="-122"/>
                <a:ea typeface="微软雅黑" panose="020B0503020204020204" pitchFamily="34" charset="-122"/>
                <a:sym typeface="+mn-ea"/>
              </a:rPr>
              <a:t>中国特色社会主义进入新时代</a:t>
            </a:r>
            <a:endParaRPr lang="en-US" altLang="zh-CN" sz="3200" b="1" dirty="0" smtClean="0">
              <a:latin typeface="微软雅黑" panose="020B0503020204020204" pitchFamily="34" charset="-122"/>
              <a:ea typeface="微软雅黑" panose="020B0503020204020204" pitchFamily="34" charset="-122"/>
              <a:sym typeface="+mn-ea"/>
            </a:endParaRPr>
          </a:p>
          <a:p>
            <a:pPr marL="342900" indent="-342900" algn="just">
              <a:lnSpc>
                <a:spcPct val="130000"/>
              </a:lnSpc>
              <a:buClr>
                <a:srgbClr val="C00000"/>
              </a:buClr>
            </a:pPr>
            <a:r>
              <a:rPr lang="en-US" altLang="zh-CN" sz="3200" b="1" dirty="0" smtClean="0">
                <a:latin typeface="微软雅黑" panose="020B0503020204020204" pitchFamily="34" charset="-122"/>
                <a:ea typeface="微软雅黑" panose="020B0503020204020204" pitchFamily="34" charset="-122"/>
                <a:sym typeface="+mn-ea"/>
              </a:rPr>
              <a:t>                    </a:t>
            </a:r>
            <a:r>
              <a:rPr lang="zh-CN" altLang="en-US" sz="3200" b="1" dirty="0" smtClean="0">
                <a:latin typeface="微软雅黑" panose="020B0503020204020204" pitchFamily="34" charset="-122"/>
                <a:ea typeface="微软雅黑" panose="020B0503020204020204" pitchFamily="34" charset="-122"/>
                <a:sym typeface="+mn-ea"/>
              </a:rPr>
              <a:t>全省</a:t>
            </a:r>
            <a:r>
              <a:rPr lang="zh-CN" altLang="en-US" sz="3200" b="1" dirty="0" smtClean="0">
                <a:latin typeface="微软雅黑" panose="020B0503020204020204" pitchFamily="34" charset="-122"/>
                <a:ea typeface="微软雅黑" panose="020B0503020204020204" pitchFamily="34" charset="-122"/>
              </a:rPr>
              <a:t>处于</a:t>
            </a:r>
            <a:r>
              <a:rPr lang="zh-CN" altLang="en-US" sz="3200" dirty="0" smtClean="0">
                <a:latin typeface="微软雅黑" panose="020B0503020204020204" pitchFamily="34" charset="-122"/>
                <a:ea typeface="微软雅黑" panose="020B0503020204020204" pitchFamily="34" charset="-122"/>
                <a:sym typeface="+mn-ea"/>
              </a:rPr>
              <a:t>转型</a:t>
            </a:r>
            <a:r>
              <a:rPr lang="zh-CN" altLang="en-US" sz="3200" dirty="0" smtClean="0">
                <a:latin typeface="微软雅黑" panose="020B0503020204020204" pitchFamily="34" charset="-122"/>
                <a:ea typeface="微软雅黑" panose="020B0503020204020204" pitchFamily="34" charset="-122"/>
              </a:rPr>
              <a:t>发展、</a:t>
            </a:r>
            <a:r>
              <a:rPr lang="zh-CN" altLang="en-US" sz="3200" dirty="0" smtClean="0">
                <a:latin typeface="微软雅黑" panose="020B0503020204020204" pitchFamily="34" charset="-122"/>
                <a:ea typeface="微软雅黑" panose="020B0503020204020204" pitchFamily="34" charset="-122"/>
                <a:sym typeface="+mn-ea"/>
              </a:rPr>
              <a:t>创新</a:t>
            </a:r>
            <a:r>
              <a:rPr lang="zh-CN" altLang="en-US" sz="3200" dirty="0" smtClean="0">
                <a:latin typeface="微软雅黑" panose="020B0503020204020204" pitchFamily="34" charset="-122"/>
                <a:ea typeface="微软雅黑" panose="020B0503020204020204" pitchFamily="34" charset="-122"/>
              </a:rPr>
              <a:t>发展、</a:t>
            </a:r>
            <a:r>
              <a:rPr lang="zh-CN" altLang="en-US" sz="3200" dirty="0" smtClean="0">
                <a:latin typeface="微软雅黑" panose="020B0503020204020204" pitchFamily="34" charset="-122"/>
                <a:ea typeface="微软雅黑" panose="020B0503020204020204" pitchFamily="34" charset="-122"/>
                <a:sym typeface="+mn-ea"/>
              </a:rPr>
              <a:t>跨越</a:t>
            </a:r>
            <a:r>
              <a:rPr lang="zh-CN" altLang="en-US" sz="3200" b="1" dirty="0" smtClean="0">
                <a:latin typeface="微软雅黑" panose="020B0503020204020204" pitchFamily="34" charset="-122"/>
                <a:ea typeface="微软雅黑" panose="020B0503020204020204" pitchFamily="34" charset="-122"/>
              </a:rPr>
              <a:t>发展关键时期</a:t>
            </a:r>
            <a:endParaRPr lang="zh-CN" altLang="zh-CN" sz="3200" b="1" dirty="0" smtClean="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971675" y="3420110"/>
            <a:ext cx="9351010" cy="2592070"/>
          </a:xfrm>
          <a:prstGeom prst="rect">
            <a:avLst/>
          </a:prstGeom>
          <a:noFill/>
        </p:spPr>
        <p:txBody>
          <a:bodyPr wrap="square" rtlCol="0" anchor="t">
            <a:spAutoFit/>
          </a:bodyPr>
          <a:lstStyle/>
          <a:p>
            <a:pPr algn="l">
              <a:lnSpc>
                <a:spcPts val="3900"/>
              </a:lnSpc>
              <a:buNone/>
            </a:pP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“中国40年改革开放给人们提供了许多弥足珍贵的启示，  </a:t>
            </a:r>
            <a:endPar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3900"/>
              </a:lnSpc>
              <a:buNone/>
            </a:pP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其中最重要的一条就是，一个国家、一个民族要振兴，</a:t>
            </a:r>
            <a:endPar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3900"/>
              </a:lnSpc>
              <a:buNone/>
            </a:pP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就必须</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在历史前进的逻辑中前进、在时代发展的潮流中 </a:t>
            </a:r>
            <a:endPar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3900"/>
              </a:lnSpc>
              <a:buNone/>
            </a:pP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发展。</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3900"/>
              </a:lnSpc>
              <a:buNone/>
            </a:pP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2018年4月10日在博鳌论坛开幕式主题讲演</a:t>
            </a:r>
            <a:r>
              <a:rPr lang="en-US"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8" name="肘形连接符 7"/>
          <p:cNvCxnSpPr/>
          <p:nvPr/>
        </p:nvCxnSpPr>
        <p:spPr>
          <a:xfrm rot="5400000" flipV="1">
            <a:off x="-877569" y="2333625"/>
            <a:ext cx="4560570" cy="1406525"/>
          </a:xfrm>
          <a:prstGeom prst="bentConnector3">
            <a:avLst>
              <a:gd name="adj1" fmla="val 50007"/>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81022" y="2313813"/>
            <a:ext cx="9424416" cy="2332946"/>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en-US" altLang="zh-CN" sz="2800" dirty="0" smtClean="0">
                <a:latin typeface="Arial" panose="020B0604020202020204"/>
                <a:ea typeface="微软雅黑" panose="020B0503020204020204" pitchFamily="34" charset="-122"/>
                <a:sym typeface="Arial" panose="020B0604020202020204"/>
              </a:rPr>
              <a:t>    ——</a:t>
            </a:r>
            <a:r>
              <a:rPr lang="zh-CN" altLang="en-US" sz="2800" dirty="0">
                <a:latin typeface="Arial" panose="020B0604020202020204"/>
                <a:ea typeface="微软雅黑" panose="020B0503020204020204" pitchFamily="34" charset="-122"/>
                <a:sym typeface="Arial" panose="020B0604020202020204"/>
              </a:rPr>
              <a:t>推进</a:t>
            </a:r>
            <a:r>
              <a:rPr lang="zh-CN" altLang="en-US" sz="2800" b="1" dirty="0">
                <a:latin typeface="Arial" panose="020B0604020202020204"/>
                <a:ea typeface="微软雅黑" panose="020B0503020204020204" pitchFamily="34" charset="-122"/>
                <a:sym typeface="Arial" panose="020B0604020202020204"/>
              </a:rPr>
              <a:t>转型发展</a:t>
            </a:r>
            <a:r>
              <a:rPr lang="zh-CN" altLang="en-US" sz="2800" dirty="0">
                <a:latin typeface="Arial" panose="020B0604020202020204"/>
                <a:ea typeface="微软雅黑" panose="020B0503020204020204" pitchFamily="34" charset="-122"/>
                <a:sym typeface="Arial" panose="020B0604020202020204"/>
              </a:rPr>
              <a:t>要着重研究经济结构优化问题</a:t>
            </a:r>
            <a:endParaRPr lang="zh-CN" altLang="en-US" sz="2800" dirty="0">
              <a:latin typeface="Arial" panose="020B0604020202020204"/>
              <a:ea typeface="微软雅黑" panose="020B0503020204020204" pitchFamily="34" charset="-122"/>
              <a:sym typeface="Arial" panose="020B0604020202020204"/>
            </a:endParaRPr>
          </a:p>
          <a:p>
            <a:pPr lvl="0" indent="0" algn="just">
              <a:lnSpc>
                <a:spcPct val="130000"/>
              </a:lnSpc>
              <a:buClr>
                <a:srgbClr val="C00000"/>
              </a:buClr>
              <a:buFont typeface="Wingdings" panose="05000000000000000000" pitchFamily="2" charset="2"/>
              <a:buNone/>
            </a:pPr>
            <a:r>
              <a:rPr lang="en-US" altLang="zh-CN" sz="2800" dirty="0">
                <a:latin typeface="Arial" panose="020B0604020202020204"/>
                <a:ea typeface="微软雅黑" panose="020B0503020204020204" pitchFamily="34" charset="-122"/>
                <a:sym typeface="Arial" panose="020B0604020202020204"/>
              </a:rPr>
              <a:t>       ——</a:t>
            </a:r>
            <a:r>
              <a:rPr lang="zh-CN" altLang="en-US" sz="2800" dirty="0">
                <a:latin typeface="Arial" panose="020B0604020202020204"/>
                <a:ea typeface="微软雅黑" panose="020B0503020204020204" pitchFamily="34" charset="-122"/>
                <a:sym typeface="Arial" panose="020B0604020202020204"/>
              </a:rPr>
              <a:t>推进</a:t>
            </a:r>
            <a:r>
              <a:rPr lang="zh-CN" altLang="en-US" sz="2800" b="1" dirty="0">
                <a:latin typeface="Arial" panose="020B0604020202020204"/>
                <a:ea typeface="微软雅黑" panose="020B0503020204020204" pitchFamily="34" charset="-122"/>
                <a:sym typeface="Arial" panose="020B0604020202020204"/>
              </a:rPr>
              <a:t>创新发展</a:t>
            </a:r>
            <a:r>
              <a:rPr lang="zh-CN" altLang="en-US" sz="2800" dirty="0">
                <a:latin typeface="Arial" panose="020B0604020202020204"/>
                <a:ea typeface="微软雅黑" panose="020B0503020204020204" pitchFamily="34" charset="-122"/>
                <a:sym typeface="Arial" panose="020B0604020202020204"/>
              </a:rPr>
              <a:t>要着重研究转换发展动能问题</a:t>
            </a:r>
            <a:endParaRPr lang="zh-CN" altLang="en-US" sz="2800" dirty="0">
              <a:latin typeface="Arial" panose="020B0604020202020204"/>
              <a:ea typeface="微软雅黑" panose="020B0503020204020204" pitchFamily="34" charset="-122"/>
              <a:sym typeface="Arial" panose="020B0604020202020204"/>
            </a:endParaRPr>
          </a:p>
          <a:p>
            <a:pPr lvl="0" indent="0" algn="just">
              <a:lnSpc>
                <a:spcPct val="130000"/>
              </a:lnSpc>
              <a:buClr>
                <a:srgbClr val="C00000"/>
              </a:buClr>
              <a:buFont typeface="Wingdings" panose="05000000000000000000" pitchFamily="2" charset="2"/>
              <a:buNone/>
            </a:pPr>
            <a:r>
              <a:rPr lang="en-US" altLang="zh-CN" sz="2800" dirty="0">
                <a:latin typeface="Arial" panose="020B0604020202020204"/>
                <a:ea typeface="微软雅黑" panose="020B0503020204020204" pitchFamily="34" charset="-122"/>
                <a:sym typeface="Arial" panose="020B0604020202020204"/>
              </a:rPr>
              <a:t>       ——</a:t>
            </a:r>
            <a:r>
              <a:rPr lang="zh-CN" altLang="en-US" sz="2800" dirty="0">
                <a:latin typeface="Arial" panose="020B0604020202020204"/>
                <a:ea typeface="微软雅黑" panose="020B0503020204020204" pitchFamily="34" charset="-122"/>
                <a:sym typeface="Arial" panose="020B0604020202020204"/>
              </a:rPr>
              <a:t>推进</a:t>
            </a:r>
            <a:r>
              <a:rPr lang="zh-CN" altLang="en-US" sz="2800" b="1" dirty="0">
                <a:latin typeface="Arial" panose="020B0604020202020204"/>
                <a:ea typeface="微软雅黑" panose="020B0503020204020204" pitchFamily="34" charset="-122"/>
                <a:sym typeface="Arial" panose="020B0604020202020204"/>
              </a:rPr>
              <a:t>跨越发展</a:t>
            </a:r>
            <a:r>
              <a:rPr lang="zh-CN" altLang="en-US" sz="2800" dirty="0">
                <a:latin typeface="Arial" panose="020B0604020202020204"/>
                <a:ea typeface="微软雅黑" panose="020B0503020204020204" pitchFamily="34" charset="-122"/>
                <a:sym typeface="Arial" panose="020B0604020202020204"/>
              </a:rPr>
              <a:t>要着重研</a:t>
            </a:r>
            <a:r>
              <a:rPr lang="zh-CN" altLang="en-US" sz="2800" dirty="0" smtClean="0">
                <a:latin typeface="Arial" panose="020B0604020202020204"/>
                <a:ea typeface="微软雅黑" panose="020B0503020204020204" pitchFamily="34" charset="-122"/>
                <a:sym typeface="Arial" panose="020B0604020202020204"/>
              </a:rPr>
              <a:t>究提升质</a:t>
            </a:r>
            <a:r>
              <a:rPr lang="zh-CN" altLang="en-US" sz="2800" dirty="0">
                <a:latin typeface="Arial" panose="020B0604020202020204"/>
                <a:ea typeface="微软雅黑" panose="020B0503020204020204" pitchFamily="34" charset="-122"/>
                <a:sym typeface="Arial" panose="020B0604020202020204"/>
              </a:rPr>
              <a:t>量规</a:t>
            </a:r>
            <a:r>
              <a:rPr lang="zh-CN" altLang="en-US" sz="2800" dirty="0" smtClean="0">
                <a:latin typeface="Arial" panose="020B0604020202020204"/>
                <a:ea typeface="微软雅黑" panose="020B0503020204020204" pitchFamily="34" charset="-122"/>
                <a:sym typeface="Arial" panose="020B0604020202020204"/>
              </a:rPr>
              <a:t>模问</a:t>
            </a:r>
            <a:r>
              <a:rPr lang="zh-CN" altLang="en-US" sz="2800" dirty="0">
                <a:latin typeface="Arial" panose="020B0604020202020204"/>
                <a:ea typeface="微软雅黑" panose="020B0503020204020204" pitchFamily="34" charset="-122"/>
                <a:sym typeface="Arial" panose="020B0604020202020204"/>
              </a:rPr>
              <a:t>题</a:t>
            </a:r>
            <a:endParaRPr lang="zh-CN" altLang="en-US" sz="2800" dirty="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en-US" sz="2800" dirty="0">
                <a:latin typeface="Arial" panose="020B0604020202020204"/>
                <a:ea typeface="微软雅黑" panose="020B0503020204020204" pitchFamily="34" charset="-122"/>
                <a:sym typeface="Arial" panose="020B0604020202020204"/>
              </a:rPr>
              <a:t>加快由经济大省向经济强省跨越</a:t>
            </a:r>
            <a:endParaRPr lang="zh-CN" altLang="en-US" sz="2800" dirty="0">
              <a:latin typeface="Arial" panose="020B0604020202020204"/>
              <a:ea typeface="微软雅黑" panose="020B0503020204020204" pitchFamily="34" charset="-122"/>
              <a:sym typeface="Arial" panose="020B0604020202020204"/>
            </a:endParaRPr>
          </a:p>
        </p:txBody>
      </p:sp>
      <p:sp>
        <p:nvSpPr>
          <p:cNvPr id="4" name="矩形 3"/>
          <p:cNvSpPr/>
          <p:nvPr/>
        </p:nvSpPr>
        <p:spPr>
          <a:xfrm>
            <a:off x="878205" y="924560"/>
            <a:ext cx="8722995" cy="954107"/>
          </a:xfrm>
          <a:prstGeom prst="rect">
            <a:avLst/>
          </a:prstGeom>
          <a:solidFill>
            <a:schemeClr val="bg1"/>
          </a:solidFill>
          <a:ln w="19050">
            <a:solidFill>
              <a:srgbClr val="C00000"/>
            </a:solidFill>
          </a:ln>
        </p:spPr>
        <p:txBody>
          <a:bodyPr wrap="square">
            <a:spAutoFit/>
          </a:bodyPr>
          <a:lstStyle/>
          <a:p>
            <a:pPr lvl="0"/>
            <a:r>
              <a:rPr lang="zh-CN" altLang="en-US" sz="2800" b="1" dirty="0" smtClean="0">
                <a:latin typeface="Arial" panose="020B0604020202020204"/>
                <a:ea typeface="微软雅黑" panose="020B0503020204020204" pitchFamily="34" charset="-122"/>
                <a:sym typeface="Arial" panose="020B0604020202020204"/>
              </a:rPr>
              <a:t>新时代四川必须着眼</a:t>
            </a:r>
            <a:r>
              <a:rPr lang="zh-CN" altLang="en-US" sz="2800" b="1" dirty="0" smtClean="0">
                <a:latin typeface="Arial" panose="020B0604020202020204"/>
                <a:ea typeface="微软雅黑" panose="020B0503020204020204" pitchFamily="34" charset="-122"/>
                <a:sym typeface="+mn-ea"/>
              </a:rPr>
              <a:t>高质量发展，</a:t>
            </a:r>
            <a:endParaRPr lang="en-US" altLang="zh-CN" sz="2800" b="1" dirty="0" smtClean="0">
              <a:latin typeface="Arial" panose="020B0604020202020204"/>
              <a:ea typeface="微软雅黑" panose="020B0503020204020204" pitchFamily="34" charset="-122"/>
              <a:sym typeface="+mn-ea"/>
            </a:endParaRPr>
          </a:p>
          <a:p>
            <a:pPr lvl="0"/>
            <a:r>
              <a:rPr lang="en-US" altLang="zh-CN" sz="2800" b="1" dirty="0" smtClean="0">
                <a:latin typeface="Arial" panose="020B0604020202020204"/>
                <a:ea typeface="微软雅黑" panose="020B0503020204020204" pitchFamily="34" charset="-122"/>
                <a:sym typeface="+mn-ea"/>
              </a:rPr>
              <a:t>          </a:t>
            </a:r>
            <a:r>
              <a:rPr lang="zh-CN" altLang="en-US" sz="2800" b="1" dirty="0" smtClean="0">
                <a:latin typeface="Arial" panose="020B0604020202020204"/>
                <a:ea typeface="微软雅黑" panose="020B0503020204020204" pitchFamily="34" charset="-122"/>
                <a:sym typeface="Arial" panose="020B0604020202020204"/>
              </a:rPr>
              <a:t>推进转型发展、创新发展、跨越发展</a:t>
            </a:r>
            <a:endParaRPr lang="zh-CN" altLang="en-US" sz="2800" b="1" dirty="0" smtClean="0">
              <a:latin typeface="Arial" panose="020B0604020202020204"/>
              <a:ea typeface="微软雅黑" panose="020B0503020204020204" pitchFamily="34" charset="-122"/>
              <a:sym typeface="Arial" panose="020B0604020202020204"/>
            </a:endParaRPr>
          </a:p>
        </p:txBody>
      </p:sp>
      <p:sp>
        <p:nvSpPr>
          <p:cNvPr id="5" name="矩形 4"/>
          <p:cNvSpPr/>
          <p:nvPr/>
        </p:nvSpPr>
        <p:spPr>
          <a:xfrm>
            <a:off x="2865121" y="5299075"/>
            <a:ext cx="5989320" cy="584775"/>
          </a:xfrm>
          <a:prstGeom prst="rect">
            <a:avLst/>
          </a:prstGeom>
          <a:solidFill>
            <a:schemeClr val="bg1"/>
          </a:solidFill>
          <a:ln w="19050">
            <a:solidFill>
              <a:srgbClr val="C00000"/>
            </a:solidFill>
          </a:ln>
        </p:spPr>
        <p:txBody>
          <a:bodyPr wrap="square">
            <a:spAutoFit/>
          </a:bodyPr>
          <a:lstStyle/>
          <a:p>
            <a:r>
              <a:rPr lang="zh-CN" altLang="en-US" sz="3200" dirty="0" smtClean="0">
                <a:latin typeface="微软雅黑" panose="020B0503020204020204" pitchFamily="34" charset="-122"/>
                <a:ea typeface="微软雅黑" panose="020B0503020204020204" pitchFamily="34" charset="-122"/>
              </a:rPr>
              <a:t>如何让</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六朵金花</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芳华永驻</a:t>
            </a:r>
            <a:endParaRPr lang="en-US" altLang="zh-CN" sz="3200" dirty="0" smtClean="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2279015" y="1948180"/>
            <a:ext cx="24384" cy="25481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0520" y="1130300"/>
            <a:ext cx="11841480" cy="1077218"/>
          </a:xfrm>
          <a:prstGeom prst="rect">
            <a:avLst/>
          </a:prstGeom>
          <a:noFill/>
          <a:ln w="9525">
            <a:noFill/>
          </a:ln>
        </p:spPr>
        <p:txBody>
          <a:bodyPr wrap="square">
            <a:spAutoFit/>
          </a:bodyPr>
          <a:lstStyle/>
          <a:p>
            <a:pPr marL="342900" indent="-342900" algn="just">
              <a:buClr>
                <a:srgbClr val="C00000"/>
              </a:buClr>
              <a:buFont typeface="Wingdings" panose="05000000000000000000" pitchFamily="2" charset="2"/>
              <a:buChar char="n"/>
            </a:pPr>
            <a:r>
              <a:rPr lang="en-US" altLang="zh-CN" sz="3200" b="1" dirty="0" smtClean="0">
                <a:latin typeface="微软雅黑" panose="020B0503020204020204" pitchFamily="34" charset="-122"/>
                <a:ea typeface="微软雅黑" panose="020B0503020204020204" pitchFamily="34" charset="-122"/>
                <a:sym typeface="+mn-ea"/>
              </a:rPr>
              <a:t>【</a:t>
            </a:r>
            <a:r>
              <a:rPr lang="zh-CN" altLang="en-US" sz="3200" b="1" dirty="0" smtClean="0">
                <a:latin typeface="微软雅黑" panose="020B0503020204020204" pitchFamily="34" charset="-122"/>
                <a:ea typeface="微软雅黑" panose="020B0503020204020204" pitchFamily="34" charset="-122"/>
                <a:sym typeface="+mn-ea"/>
              </a:rPr>
              <a:t>视角二</a:t>
            </a:r>
            <a:r>
              <a:rPr lang="en-US" altLang="zh-CN" sz="3200" b="1" dirty="0" smtClean="0">
                <a:latin typeface="微软雅黑" panose="020B0503020204020204" pitchFamily="34" charset="-122"/>
                <a:ea typeface="微软雅黑" panose="020B0503020204020204" pitchFamily="34" charset="-122"/>
                <a:sym typeface="+mn-ea"/>
              </a:rPr>
              <a:t>】</a:t>
            </a:r>
            <a:r>
              <a:rPr lang="zh-CN" altLang="en-US" sz="3200" b="1" dirty="0" smtClean="0">
                <a:latin typeface="微软雅黑" panose="020B0503020204020204" pitchFamily="34" charset="-122"/>
                <a:ea typeface="微软雅黑" panose="020B0503020204020204" pitchFamily="34" charset="-122"/>
                <a:sym typeface="+mn-ea"/>
              </a:rPr>
              <a:t>重要</a:t>
            </a:r>
            <a:r>
              <a:rPr lang="zh-CN" altLang="en-US" sz="3200" b="1" dirty="0" smtClean="0">
                <a:latin typeface="微软雅黑" panose="020B0503020204020204" pitchFamily="34" charset="-122"/>
                <a:ea typeface="微软雅黑" panose="020B0503020204020204" pitchFamily="34" charset="-122"/>
              </a:rPr>
              <a:t>内容：</a:t>
            </a:r>
            <a:endParaRPr lang="en-US" altLang="zh-CN" sz="3200" b="1" dirty="0" smtClean="0">
              <a:latin typeface="微软雅黑" panose="020B0503020204020204" pitchFamily="34" charset="-122"/>
              <a:ea typeface="微软雅黑" panose="020B0503020204020204" pitchFamily="34" charset="-122"/>
            </a:endParaRPr>
          </a:p>
          <a:p>
            <a:pPr marL="342900" indent="-342900" algn="just">
              <a:buClr>
                <a:srgbClr val="C00000"/>
              </a:buClr>
            </a:pPr>
            <a:r>
              <a:rPr lang="zh-CN" altLang="en-US" sz="3200" b="1" dirty="0" smtClean="0">
                <a:latin typeface="微软雅黑" panose="020B0503020204020204" pitchFamily="34" charset="-122"/>
                <a:ea typeface="微软雅黑" panose="020B0503020204020204" pitchFamily="34" charset="-122"/>
              </a:rPr>
              <a:t>                    完善了新时代治蜀兴川的总体谋划和战略布局</a:t>
            </a:r>
            <a:endParaRPr lang="en-US" altLang="zh-CN" sz="3200" b="1" dirty="0" smtClean="0">
              <a:latin typeface="微软雅黑" panose="020B0503020204020204" pitchFamily="34" charset="-122"/>
              <a:ea typeface="微软雅黑" panose="020B0503020204020204" pitchFamily="34" charset="-122"/>
            </a:endParaRPr>
          </a:p>
        </p:txBody>
      </p:sp>
      <p:cxnSp>
        <p:nvCxnSpPr>
          <p:cNvPr id="8" name="肘形连接符 7"/>
          <p:cNvCxnSpPr/>
          <p:nvPr/>
        </p:nvCxnSpPr>
        <p:spPr>
          <a:xfrm rot="5400000" flipV="1">
            <a:off x="-877569" y="2333625"/>
            <a:ext cx="4560570" cy="1406525"/>
          </a:xfrm>
          <a:prstGeom prst="bentConnector3">
            <a:avLst>
              <a:gd name="adj1" fmla="val 50007"/>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86928" y="3341158"/>
            <a:ext cx="8718232" cy="1772793"/>
          </a:xfrm>
          <a:prstGeom prst="rect">
            <a:avLst/>
          </a:prstGeom>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rPr>
              <a:t>全会科学研判了四川战略定位和发展阶段性特征</a:t>
            </a:r>
            <a:endParaRPr lang="en-US" altLang="zh-CN" sz="2800" b="1" dirty="0" smtClean="0">
              <a:latin typeface="微软雅黑" panose="020B0503020204020204" pitchFamily="34" charset="-122"/>
              <a:ea typeface="微软雅黑" panose="020B0503020204020204" pitchFamily="34" charset="-122"/>
            </a:endParaRPr>
          </a:p>
          <a:p>
            <a:pPr marL="342900" lvl="0" indent="-342900" algn="just">
              <a:lnSpc>
                <a:spcPct val="1300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rPr>
              <a:t>全会深入分析了当前四川面临的发展形势</a:t>
            </a:r>
            <a:endParaRPr lang="en-US" altLang="zh-CN" sz="2800" b="1" dirty="0" smtClean="0">
              <a:latin typeface="微软雅黑" panose="020B0503020204020204" pitchFamily="34" charset="-122"/>
              <a:ea typeface="微软雅黑" panose="020B0503020204020204" pitchFamily="34" charset="-122"/>
            </a:endParaRPr>
          </a:p>
          <a:p>
            <a:pPr marL="342900" lvl="0" indent="-342900" algn="just">
              <a:lnSpc>
                <a:spcPct val="1300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rPr>
              <a:t>全会鲜明确立了新时代四川发展的主攻方向</a:t>
            </a:r>
            <a:endParaRPr lang="zh-CN" altLang="en-US" sz="2800" dirty="0">
              <a:solidFill>
                <a:prstClr val="black"/>
              </a:solidFill>
              <a:latin typeface="Arial" panose="020B0604020202020204"/>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同侧圆角矩形 19"/>
          <p:cNvSpPr/>
          <p:nvPr/>
        </p:nvSpPr>
        <p:spPr>
          <a:xfrm>
            <a:off x="1831547" y="1857364"/>
            <a:ext cx="2819400" cy="642942"/>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战略定位</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243348" y="2722948"/>
            <a:ext cx="4191000" cy="3277820"/>
          </a:xfrm>
          <a:prstGeom prst="rect">
            <a:avLst/>
          </a:prstGeom>
          <a:noFill/>
          <a:ln>
            <a:solidFill>
              <a:schemeClr val="tx2">
                <a:lumMod val="75000"/>
              </a:schemeClr>
            </a:solidFill>
          </a:ln>
        </p:spPr>
        <p:txBody>
          <a:bodyPr wrap="square" rtlCol="0">
            <a:spAutoFit/>
          </a:bodyPr>
          <a:lstStyle/>
          <a:p>
            <a:pPr algn="just">
              <a:lnSpc>
                <a:spcPct val="150000"/>
              </a:lnSpc>
              <a:spcBef>
                <a:spcPts val="18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“一带一路”建设和长江经济带</a:t>
            </a:r>
            <a:r>
              <a:rPr lang="zh-CN" altLang="en-US" b="1" dirty="0" smtClean="0">
                <a:latin typeface="微软雅黑" panose="020B0503020204020204" pitchFamily="34" charset="-122"/>
                <a:ea typeface="微软雅黑" panose="020B0503020204020204" pitchFamily="34" charset="-122"/>
              </a:rPr>
              <a:t>发展</a:t>
            </a:r>
            <a:endParaRPr lang="en-US" altLang="zh-CN" b="1" dirty="0" smtClean="0">
              <a:latin typeface="微软雅黑" panose="020B0503020204020204" pitchFamily="34" charset="-122"/>
              <a:ea typeface="微软雅黑" panose="020B0503020204020204" pitchFamily="34" charset="-122"/>
            </a:endParaRPr>
          </a:p>
          <a:p>
            <a:pPr algn="just">
              <a:lnSpc>
                <a:spcPct val="150000"/>
              </a:lnSpc>
            </a:pPr>
            <a:r>
              <a:rPr lang="zh-CN" altLang="en-US" b="1" dirty="0" smtClean="0">
                <a:latin typeface="微软雅黑" panose="020B0503020204020204" pitchFamily="34" charset="-122"/>
                <a:ea typeface="微软雅黑" panose="020B0503020204020204" pitchFamily="34" charset="-122"/>
              </a:rPr>
              <a:t>    的</a:t>
            </a:r>
            <a:r>
              <a:rPr lang="zh-CN" altLang="en-US" b="1" dirty="0">
                <a:latin typeface="微软雅黑" panose="020B0503020204020204" pitchFamily="34" charset="-122"/>
                <a:ea typeface="微软雅黑" panose="020B0503020204020204" pitchFamily="34" charset="-122"/>
              </a:rPr>
              <a:t>战略纽带与核心腹地</a:t>
            </a:r>
            <a:endParaRPr lang="zh-CN" altLang="en-US" b="1" dirty="0">
              <a:latin typeface="微软雅黑" panose="020B0503020204020204" pitchFamily="34" charset="-122"/>
              <a:ea typeface="微软雅黑" panose="020B0503020204020204" pitchFamily="34" charset="-122"/>
            </a:endParaRPr>
          </a:p>
          <a:p>
            <a:pPr algn="just">
              <a:lnSpc>
                <a:spcPct val="150000"/>
              </a:lnSpc>
              <a:spcBef>
                <a:spcPts val="18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  长江上游重要生态屏障和水源涵养</a:t>
            </a:r>
            <a:r>
              <a:rPr lang="zh-CN" altLang="en-US" b="1" dirty="0" smtClean="0">
                <a:latin typeface="微软雅黑" panose="020B0503020204020204" pitchFamily="34" charset="-122"/>
                <a:ea typeface="微软雅黑" panose="020B0503020204020204" pitchFamily="34" charset="-122"/>
              </a:rPr>
              <a:t>地</a:t>
            </a:r>
            <a:endParaRPr lang="en-US" altLang="zh-CN" b="1" dirty="0" smtClean="0">
              <a:latin typeface="微软雅黑" panose="020B0503020204020204" pitchFamily="34" charset="-122"/>
              <a:ea typeface="微软雅黑" panose="020B0503020204020204" pitchFamily="34" charset="-122"/>
            </a:endParaRPr>
          </a:p>
          <a:p>
            <a:pPr algn="just">
              <a:lnSpc>
                <a:spcPct val="150000"/>
              </a:lnSpc>
              <a:spcBef>
                <a:spcPts val="1800"/>
              </a:spcBef>
              <a:buFont typeface="Arial" panose="020B0604020202020204" pitchFamily="34" charset="0"/>
              <a:buChar char="•"/>
            </a:pPr>
            <a:r>
              <a:rPr lang="zh-CN" altLang="en-US" b="1" dirty="0" smtClean="0">
                <a:latin typeface="微软雅黑" panose="020B0503020204020204" pitchFamily="34" charset="-122"/>
                <a:ea typeface="微软雅黑" panose="020B0503020204020204" pitchFamily="34" charset="-122"/>
                <a:sym typeface="Wingdings" panose="05000000000000000000" charset="0"/>
              </a:rPr>
              <a:t> </a:t>
            </a:r>
            <a:r>
              <a:rPr lang="zh-CN" altLang="en-US" b="1" dirty="0">
                <a:latin typeface="微软雅黑" panose="020B0503020204020204" pitchFamily="34" charset="-122"/>
                <a:ea typeface="微软雅黑" panose="020B0503020204020204" pitchFamily="34" charset="-122"/>
              </a:rPr>
              <a:t>“稳藏必先安康”的战略要地</a:t>
            </a:r>
            <a:endParaRPr lang="zh-CN" altLang="en-US" b="1" dirty="0">
              <a:latin typeface="微软雅黑" panose="020B0503020204020204" pitchFamily="34" charset="-122"/>
              <a:ea typeface="微软雅黑" panose="020B0503020204020204" pitchFamily="34" charset="-122"/>
            </a:endParaRPr>
          </a:p>
          <a:p>
            <a:pPr algn="just">
              <a:lnSpc>
                <a:spcPct val="150000"/>
              </a:lnSpc>
              <a:spcBef>
                <a:spcPts val="18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  经济大省、人口大省、农业大省</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just">
              <a:lnSpc>
                <a:spcPct val="150000"/>
              </a:lnSpc>
            </a:pPr>
            <a:r>
              <a:rPr lang="zh-CN" altLang="en-US" b="1" dirty="0" smtClean="0">
                <a:latin typeface="微软雅黑" panose="020B0503020204020204" pitchFamily="34" charset="-122"/>
                <a:ea typeface="微软雅黑" panose="020B0503020204020204" pitchFamily="34" charset="-122"/>
              </a:rPr>
              <a:t>   资源</a:t>
            </a:r>
            <a:r>
              <a:rPr lang="zh-CN" altLang="en-US" b="1" dirty="0">
                <a:latin typeface="微软雅黑" panose="020B0503020204020204" pitchFamily="34" charset="-122"/>
                <a:ea typeface="微软雅黑" panose="020B0503020204020204" pitchFamily="34" charset="-122"/>
              </a:rPr>
              <a:t>大省、科教大省</a:t>
            </a:r>
            <a:endParaRPr lang="zh-CN" altLang="en-US" b="1" dirty="0">
              <a:latin typeface="微软雅黑" panose="020B0503020204020204" pitchFamily="34" charset="-122"/>
              <a:ea typeface="微软雅黑" panose="020B0503020204020204" pitchFamily="34" charset="-122"/>
            </a:endParaRPr>
          </a:p>
        </p:txBody>
      </p:sp>
      <p:sp>
        <p:nvSpPr>
          <p:cNvPr id="24" name="同侧圆角矩形 23"/>
          <p:cNvSpPr/>
          <p:nvPr/>
        </p:nvSpPr>
        <p:spPr>
          <a:xfrm>
            <a:off x="6610675" y="1857364"/>
            <a:ext cx="2819400" cy="642942"/>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阶段性特征</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875425" y="2643182"/>
            <a:ext cx="5054849" cy="3462486"/>
          </a:xfrm>
          <a:prstGeom prst="rect">
            <a:avLst/>
          </a:prstGeom>
          <a:noFill/>
          <a:ln>
            <a:solidFill>
              <a:schemeClr val="tx2">
                <a:lumMod val="75000"/>
              </a:schemeClr>
            </a:solidFill>
          </a:ln>
        </p:spPr>
        <p:txBody>
          <a:bodyPr wrap="square" rtlCol="0">
            <a:spAutoFit/>
          </a:bodyPr>
          <a:lstStyle/>
          <a:p>
            <a:pPr algn="just">
              <a:lnSpc>
                <a:spcPct val="150000"/>
              </a:lnSpc>
              <a:spcBef>
                <a:spcPts val="600"/>
              </a:spcBef>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sym typeface="Wingdings" panose="05000000000000000000" charset="0"/>
              </a:rPr>
              <a:t>  </a:t>
            </a:r>
            <a:r>
              <a:rPr lang="zh-CN" altLang="en-US" b="1" dirty="0" smtClean="0">
                <a:latin typeface="微软雅黑" panose="020B0503020204020204" pitchFamily="34" charset="-122"/>
                <a:ea typeface="微软雅黑" panose="020B0503020204020204" pitchFamily="34" charset="-122"/>
                <a:sym typeface="Wingdings" panose="05000000000000000000" charset="0"/>
              </a:rPr>
              <a:t>转型</a:t>
            </a:r>
            <a:r>
              <a:rPr lang="zh-CN" altLang="en-US" b="1" dirty="0">
                <a:latin typeface="微软雅黑" panose="020B0503020204020204" pitchFamily="34" charset="-122"/>
                <a:ea typeface="微软雅黑" panose="020B0503020204020204" pitchFamily="34" charset="-122"/>
                <a:sym typeface="Wingdings" panose="05000000000000000000" charset="0"/>
              </a:rPr>
              <a:t>发展、创新发展、跨越发展的关键时期</a:t>
            </a:r>
            <a:endParaRPr lang="zh-CN" altLang="en-US" b="1" dirty="0">
              <a:latin typeface="微软雅黑" panose="020B0503020204020204" pitchFamily="34" charset="-122"/>
              <a:ea typeface="微软雅黑" panose="020B0503020204020204" pitchFamily="34" charset="-122"/>
              <a:sym typeface="Wingdings" panose="05000000000000000000" charset="0"/>
            </a:endParaRPr>
          </a:p>
          <a:p>
            <a:pPr algn="just">
              <a:lnSpc>
                <a:spcPct val="150000"/>
              </a:lnSpc>
              <a:spcBef>
                <a:spcPts val="6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Wingdings" panose="05000000000000000000" charset="0"/>
              </a:rPr>
              <a:t>  </a:t>
            </a:r>
            <a:r>
              <a:rPr lang="zh-CN" altLang="en-US" b="1" dirty="0">
                <a:latin typeface="微软雅黑" panose="020B0503020204020204" pitchFamily="34" charset="-122"/>
                <a:ea typeface="微软雅黑" panose="020B0503020204020204" pitchFamily="34" charset="-122"/>
              </a:rPr>
              <a:t>全面建成小康社会进入决胜阶段</a:t>
            </a:r>
            <a:endParaRPr lang="zh-CN" altLang="en-US" b="1" dirty="0">
              <a:latin typeface="微软雅黑" panose="020B0503020204020204" pitchFamily="34" charset="-122"/>
              <a:ea typeface="微软雅黑" panose="020B0503020204020204" pitchFamily="34" charset="-122"/>
            </a:endParaRPr>
          </a:p>
          <a:p>
            <a:pPr algn="just">
              <a:lnSpc>
                <a:spcPct val="150000"/>
              </a:lnSpc>
              <a:spcBef>
                <a:spcPts val="6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Wingdings" panose="05000000000000000000" charset="0"/>
              </a:rPr>
              <a:t>  </a:t>
            </a:r>
            <a:r>
              <a:rPr lang="zh-CN" altLang="en-US" b="1" dirty="0">
                <a:latin typeface="微软雅黑" panose="020B0503020204020204" pitchFamily="34" charset="-122"/>
                <a:ea typeface="微软雅黑" panose="020B0503020204020204" pitchFamily="34" charset="-122"/>
              </a:rPr>
              <a:t>经济增长转向高质量发展阶段</a:t>
            </a:r>
            <a:endParaRPr lang="zh-CN" altLang="en-US" b="1" dirty="0">
              <a:latin typeface="微软雅黑" panose="020B0503020204020204" pitchFamily="34" charset="-122"/>
              <a:ea typeface="微软雅黑" panose="020B0503020204020204" pitchFamily="34" charset="-122"/>
            </a:endParaRPr>
          </a:p>
          <a:p>
            <a:pPr algn="just">
              <a:lnSpc>
                <a:spcPct val="150000"/>
              </a:lnSpc>
              <a:spcBef>
                <a:spcPts val="6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Wingdings" panose="05000000000000000000" charset="0"/>
              </a:rPr>
              <a:t>  </a:t>
            </a:r>
            <a:r>
              <a:rPr lang="zh-CN" altLang="en-US" b="1" dirty="0">
                <a:latin typeface="微软雅黑" panose="020B0503020204020204" pitchFamily="34" charset="-122"/>
                <a:ea typeface="微软雅黑" panose="020B0503020204020204" pitchFamily="34" charset="-122"/>
              </a:rPr>
              <a:t>全面深化改革进入攻坚阶段</a:t>
            </a:r>
            <a:endParaRPr lang="zh-CN" altLang="en-US" b="1" dirty="0">
              <a:latin typeface="微软雅黑" panose="020B0503020204020204" pitchFamily="34" charset="-122"/>
              <a:ea typeface="微软雅黑" panose="020B0503020204020204" pitchFamily="34" charset="-122"/>
            </a:endParaRPr>
          </a:p>
          <a:p>
            <a:pPr algn="just">
              <a:lnSpc>
                <a:spcPct val="150000"/>
              </a:lnSpc>
              <a:spcBef>
                <a:spcPts val="6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Wingdings" panose="05000000000000000000" charset="0"/>
              </a:rPr>
              <a:t>  </a:t>
            </a:r>
            <a:r>
              <a:rPr lang="zh-CN" altLang="en-US" b="1" dirty="0">
                <a:latin typeface="微软雅黑" panose="020B0503020204020204" pitchFamily="34" charset="-122"/>
                <a:ea typeface="微软雅黑" panose="020B0503020204020204" pitchFamily="34" charset="-122"/>
              </a:rPr>
              <a:t>对外开放迈向立体全面开放阶段</a:t>
            </a:r>
            <a:endParaRPr lang="zh-CN" altLang="en-US" b="1" dirty="0">
              <a:latin typeface="微软雅黑" panose="020B0503020204020204" pitchFamily="34" charset="-122"/>
              <a:ea typeface="微软雅黑" panose="020B0503020204020204" pitchFamily="34" charset="-122"/>
            </a:endParaRPr>
          </a:p>
          <a:p>
            <a:pPr algn="just">
              <a:lnSpc>
                <a:spcPct val="150000"/>
              </a:lnSpc>
              <a:spcBef>
                <a:spcPts val="6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Wingdings" panose="05000000000000000000" charset="0"/>
              </a:rPr>
              <a:t>  </a:t>
            </a:r>
            <a:r>
              <a:rPr lang="zh-CN" altLang="en-US" b="1" dirty="0">
                <a:latin typeface="微软雅黑" panose="020B0503020204020204" pitchFamily="34" charset="-122"/>
                <a:ea typeface="微软雅黑" panose="020B0503020204020204" pitchFamily="34" charset="-122"/>
              </a:rPr>
              <a:t>民生改善跨入全面提升阶段</a:t>
            </a:r>
            <a:endParaRPr lang="zh-CN" altLang="en-US" b="1" dirty="0">
              <a:latin typeface="微软雅黑" panose="020B0503020204020204" pitchFamily="34" charset="-122"/>
              <a:ea typeface="微软雅黑" panose="020B0503020204020204" pitchFamily="34" charset="-122"/>
            </a:endParaRPr>
          </a:p>
          <a:p>
            <a:pPr algn="just">
              <a:lnSpc>
                <a:spcPct val="150000"/>
              </a:lnSpc>
              <a:spcBef>
                <a:spcPts val="6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Wingdings" panose="05000000000000000000" charset="0"/>
              </a:rPr>
              <a:t>  </a:t>
            </a:r>
            <a:r>
              <a:rPr lang="zh-CN" altLang="en-US" b="1" dirty="0">
                <a:latin typeface="微软雅黑" panose="020B0503020204020204" pitchFamily="34" charset="-122"/>
                <a:ea typeface="微软雅黑" panose="020B0503020204020204" pitchFamily="34" charset="-122"/>
              </a:rPr>
              <a:t>社会治理步入共建共治共享阶段</a:t>
            </a:r>
            <a:endParaRPr lang="zh-CN" altLang="en-US" b="1" dirty="0">
              <a:latin typeface="微软雅黑" panose="020B0503020204020204" pitchFamily="34" charset="-122"/>
              <a:ea typeface="微软雅黑" panose="020B0503020204020204" pitchFamily="34" charset="-122"/>
            </a:endParaRPr>
          </a:p>
        </p:txBody>
      </p:sp>
      <p:sp>
        <p:nvSpPr>
          <p:cNvPr id="28" name="圆角矩形 27"/>
          <p:cNvSpPr/>
          <p:nvPr/>
        </p:nvSpPr>
        <p:spPr>
          <a:xfrm>
            <a:off x="1389587" y="801034"/>
            <a:ext cx="8234804" cy="642942"/>
          </a:xfrm>
          <a:prstGeom prst="roundRect">
            <a:avLst/>
          </a:pr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tx1"/>
                </a:solidFill>
                <a:latin typeface="微软雅黑" panose="020B0503020204020204" pitchFamily="34" charset="-122"/>
                <a:ea typeface="微软雅黑" panose="020B0503020204020204" pitchFamily="34" charset="-122"/>
              </a:rPr>
              <a:t>全会科学研判了四川战略定位和发展阶段性特征</a:t>
            </a:r>
            <a:endParaRPr lang="zh-CN" altLang="en-US" sz="2800" b="1"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2291" y="855347"/>
            <a:ext cx="3951729" cy="461665"/>
          </a:xfrm>
          <a:prstGeom prst="rect">
            <a:avLst/>
          </a:prstGeom>
          <a:noFill/>
        </p:spPr>
        <p:txBody>
          <a:bodyPr wrap="square" rtlCol="0">
            <a:spAutoFit/>
          </a:bodyPr>
          <a:lstStyle/>
          <a:p>
            <a:endParaRPr lang="zh-CN" altLang="en-US" sz="2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371600" y="1537324"/>
            <a:ext cx="9142863" cy="1569660"/>
          </a:xfrm>
          <a:prstGeom prst="rect">
            <a:avLst/>
          </a:prstGeom>
          <a:noFill/>
          <a:ln>
            <a:solidFill>
              <a:schemeClr val="tx2">
                <a:lumMod val="75000"/>
              </a:schemeClr>
            </a:solidFill>
          </a:ln>
        </p:spPr>
        <p:txBody>
          <a:bodyPr wrap="square" rtlCol="0">
            <a:spAutoFit/>
          </a:bodyPr>
          <a:lstStyle/>
          <a:p>
            <a:pPr algn="l">
              <a:buFont typeface="Arial" panose="020B0604020202020204" pitchFamily="34" charset="0"/>
              <a:buChar char="•"/>
            </a:pPr>
            <a:r>
              <a:rPr lang="zh-CN" altLang="en-US"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人口</a:t>
            </a:r>
            <a:r>
              <a:rPr lang="zh-CN" altLang="en-US" sz="2400" b="1" dirty="0">
                <a:latin typeface="微软雅黑" panose="020B0503020204020204" pitchFamily="34" charset="-122"/>
                <a:ea typeface="微软雅黑" panose="020B0503020204020204" pitchFamily="34" charset="-122"/>
              </a:rPr>
              <a:t>多、底子薄、不平衡、欠发达的基本省情没有根本改变</a:t>
            </a:r>
            <a:endParaRPr lang="zh-CN" altLang="en-US" sz="2400" b="1" dirty="0">
              <a:latin typeface="微软雅黑" panose="020B0503020204020204" pitchFamily="34" charset="-122"/>
              <a:ea typeface="微软雅黑" panose="020B0503020204020204" pitchFamily="34" charset="-122"/>
            </a:endParaRPr>
          </a:p>
          <a:p>
            <a:pPr algn="l">
              <a:buFont typeface="Arial" panose="020B0604020202020204" pitchFamily="34" charset="0"/>
              <a:buChar char="•"/>
            </a:pPr>
            <a:r>
              <a:rPr lang="zh-CN" altLang="en-US" sz="2400" b="1" dirty="0">
                <a:latin typeface="微软雅黑" panose="020B0503020204020204" pitchFamily="34" charset="-122"/>
                <a:ea typeface="微软雅黑" panose="020B0503020204020204" pitchFamily="34" charset="-122"/>
              </a:rPr>
              <a:t>  发展不足仍然是最突出的问题</a:t>
            </a:r>
            <a:endParaRPr lang="zh-CN" altLang="en-US" sz="2400" b="1" dirty="0">
              <a:latin typeface="微软雅黑" panose="020B0503020204020204" pitchFamily="34" charset="-122"/>
              <a:ea typeface="微软雅黑" panose="020B0503020204020204" pitchFamily="34" charset="-122"/>
            </a:endParaRPr>
          </a:p>
          <a:p>
            <a:pPr algn="l">
              <a:buFont typeface="Arial" panose="020B0604020202020204" pitchFamily="34" charset="0"/>
              <a:buChar char="•"/>
            </a:pPr>
            <a:r>
              <a:rPr lang="zh-CN" altLang="en-US" sz="2400" b="1" dirty="0">
                <a:latin typeface="微软雅黑" panose="020B0503020204020204" pitchFamily="34" charset="-122"/>
                <a:ea typeface="微软雅黑" panose="020B0503020204020204" pitchFamily="34" charset="-122"/>
              </a:rPr>
              <a:t>  产业结构、区域发展、城乡发展不平衡问题凸显</a:t>
            </a:r>
            <a:endParaRPr lang="zh-CN" altLang="en-US" sz="2400" b="1" dirty="0">
              <a:latin typeface="微软雅黑" panose="020B0503020204020204" pitchFamily="34" charset="-122"/>
              <a:ea typeface="微软雅黑" panose="020B0503020204020204" pitchFamily="34" charset="-122"/>
            </a:endParaRPr>
          </a:p>
          <a:p>
            <a:pPr algn="l">
              <a:buFont typeface="Arial" panose="020B0604020202020204" pitchFamily="34" charset="0"/>
              <a:buChar char="•"/>
            </a:pPr>
            <a:r>
              <a:rPr lang="zh-CN" altLang="en-US" sz="2400" b="1" dirty="0">
                <a:latin typeface="微软雅黑" panose="020B0503020204020204" pitchFamily="34" charset="-122"/>
                <a:ea typeface="微软雅黑" panose="020B0503020204020204" pitchFamily="34" charset="-122"/>
              </a:rPr>
              <a:t>  人口资源、生态环境、社会治理等存在诸多挑战</a:t>
            </a:r>
            <a:endParaRPr lang="zh-CN" altLang="en-US" sz="24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249680" y="3634744"/>
            <a:ext cx="10942320" cy="1569660"/>
          </a:xfrm>
          <a:prstGeom prst="rect">
            <a:avLst/>
          </a:prstGeom>
          <a:noFill/>
          <a:ln>
            <a:solidFill>
              <a:schemeClr val="tx2">
                <a:lumMod val="75000"/>
              </a:schemeClr>
            </a:solidFill>
          </a:ln>
        </p:spPr>
        <p:txBody>
          <a:bodyPr wrap="square" rtlCol="0">
            <a:spAutoFit/>
          </a:bodyPr>
          <a:lstStyle/>
          <a:p>
            <a:pPr algn="l">
              <a:buFont typeface="Arial" panose="020B0604020202020204" pitchFamily="34" charset="0"/>
              <a:buChar char="•"/>
            </a:pPr>
            <a:r>
              <a:rPr lang="en-US" altLang="zh-CN" sz="2400" b="1" dirty="0" smtClean="0">
                <a:latin typeface="微软雅黑" panose="020B0503020204020204" pitchFamily="34" charset="-122"/>
                <a:ea typeface="微软雅黑" panose="020B0503020204020204" pitchFamily="34" charset="-122"/>
                <a:sym typeface="Wingdings" panose="05000000000000000000" charset="0"/>
              </a:rPr>
              <a:t>“</a:t>
            </a:r>
            <a:r>
              <a:rPr lang="zh-CN" altLang="en-US" sz="2400" b="1" dirty="0">
                <a:latin typeface="微软雅黑" panose="020B0503020204020204" pitchFamily="34" charset="-122"/>
                <a:ea typeface="微软雅黑" panose="020B0503020204020204" pitchFamily="34" charset="-122"/>
              </a:rPr>
              <a:t>一带一路”建设、长江经济带发展、新一轮西部开发开放等国家重大战略</a:t>
            </a:r>
            <a:endParaRPr lang="zh-CN" altLang="en-US" sz="2400" b="1" dirty="0">
              <a:latin typeface="微软雅黑" panose="020B0503020204020204" pitchFamily="34" charset="-122"/>
              <a:ea typeface="微软雅黑" panose="020B0503020204020204" pitchFamily="34" charset="-122"/>
            </a:endParaRPr>
          </a:p>
          <a:p>
            <a:pPr algn="l">
              <a:buFont typeface="Arial" panose="020B0604020202020204" pitchFamily="34" charset="0"/>
              <a:buChar char="•"/>
            </a:pPr>
            <a:r>
              <a:rPr lang="zh-CN" altLang="en-US" sz="2400" b="1" dirty="0">
                <a:latin typeface="微软雅黑" panose="020B0503020204020204" pitchFamily="34" charset="-122"/>
                <a:ea typeface="微软雅黑" panose="020B0503020204020204" pitchFamily="34" charset="-122"/>
              </a:rPr>
              <a:t>  成渝城市群、天府新区、天府国际机场、全面创新改革试验、自由贸易</a:t>
            </a:r>
            <a:r>
              <a:rPr lang="zh-CN" altLang="en-US" sz="2400" b="1" dirty="0" smtClean="0">
                <a:latin typeface="微软雅黑" panose="020B0503020204020204" pitchFamily="34" charset="-122"/>
                <a:ea typeface="微软雅黑" panose="020B0503020204020204" pitchFamily="34" charset="-122"/>
              </a:rPr>
              <a:t>试验区</a:t>
            </a:r>
            <a:endParaRPr lang="en-US" altLang="zh-CN" sz="2400" b="1" dirty="0">
              <a:latin typeface="微软雅黑" panose="020B0503020204020204" pitchFamily="34" charset="-122"/>
              <a:ea typeface="微软雅黑" panose="020B0503020204020204" pitchFamily="34" charset="-122"/>
            </a:endParaRPr>
          </a:p>
          <a:p>
            <a:pPr algn="l"/>
            <a:r>
              <a:rPr lang="zh-CN" altLang="en-US" sz="2400" b="1" dirty="0">
                <a:latin typeface="微软雅黑" panose="020B0503020204020204" pitchFamily="34" charset="-122"/>
                <a:ea typeface="微软雅黑" panose="020B0503020204020204" pitchFamily="34" charset="-122"/>
              </a:rPr>
              <a:t>   绵阳科技城、攀西国家战略资源创新开发试验区等国家重大布局</a:t>
            </a:r>
            <a:endParaRPr lang="zh-CN" altLang="en-US" sz="2400" b="1" dirty="0">
              <a:latin typeface="微软雅黑" panose="020B0503020204020204" pitchFamily="34" charset="-122"/>
              <a:ea typeface="微软雅黑" panose="020B0503020204020204" pitchFamily="34" charset="-122"/>
            </a:endParaRPr>
          </a:p>
          <a:p>
            <a:pPr algn="l">
              <a:buFont typeface="Arial" panose="020B0604020202020204" pitchFamily="34" charset="0"/>
              <a:buChar char="•"/>
            </a:pPr>
            <a:r>
              <a:rPr lang="zh-CN" altLang="en-US" sz="2400" b="1" dirty="0">
                <a:latin typeface="微软雅黑" panose="020B0503020204020204" pitchFamily="34" charset="-122"/>
                <a:ea typeface="微软雅黑" panose="020B0503020204020204" pitchFamily="34" charset="-122"/>
                <a:sym typeface="Wingdings" panose="05000000000000000000" charset="0"/>
              </a:rPr>
              <a:t>  </a:t>
            </a:r>
            <a:r>
              <a:rPr lang="zh-CN" altLang="en-US" sz="2400" b="1" dirty="0">
                <a:latin typeface="微软雅黑" panose="020B0503020204020204" pitchFamily="34" charset="-122"/>
                <a:ea typeface="微软雅黑" panose="020B0503020204020204" pitchFamily="34" charset="-122"/>
              </a:rPr>
              <a:t>打赢脱贫攻坚战、推动革命老区民族地区加快发展等国家重大政策</a:t>
            </a:r>
            <a:endParaRPr lang="zh-CN" altLang="en-US" sz="24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288577" y="2428869"/>
            <a:ext cx="1022063" cy="23588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spcBef>
                <a:spcPts val="600"/>
              </a:spcBef>
            </a:pPr>
            <a:r>
              <a:rPr lang="zh-CN" altLang="en-US" sz="3200" b="1" dirty="0" smtClean="0">
                <a:solidFill>
                  <a:schemeClr val="lt1"/>
                </a:solidFill>
                <a:latin typeface="黑体" panose="02010609060101010101" pitchFamily="49" charset="-122"/>
                <a:ea typeface="黑体" panose="02010609060101010101" pitchFamily="49" charset="-122"/>
              </a:rPr>
              <a:t>发展</a:t>
            </a:r>
            <a:endParaRPr lang="en-US" altLang="zh-CN" sz="3200" b="1" dirty="0" smtClean="0">
              <a:solidFill>
                <a:schemeClr val="lt1"/>
              </a:solidFill>
              <a:latin typeface="黑体" panose="02010609060101010101" pitchFamily="49" charset="-122"/>
              <a:ea typeface="黑体" panose="02010609060101010101" pitchFamily="49" charset="-122"/>
            </a:endParaRPr>
          </a:p>
          <a:p>
            <a:pPr algn="ctr">
              <a:spcBef>
                <a:spcPts val="600"/>
              </a:spcBef>
            </a:pPr>
            <a:endParaRPr lang="en-US" altLang="zh-CN" sz="3200" b="1" dirty="0" smtClean="0">
              <a:latin typeface="黑体" panose="02010609060101010101" pitchFamily="49" charset="-122"/>
              <a:ea typeface="黑体" panose="02010609060101010101" pitchFamily="49" charset="-122"/>
            </a:endParaRPr>
          </a:p>
          <a:p>
            <a:pPr algn="ctr">
              <a:spcBef>
                <a:spcPts val="600"/>
              </a:spcBef>
            </a:pPr>
            <a:r>
              <a:rPr lang="zh-CN" altLang="en-US" sz="3200" b="1" dirty="0" smtClean="0">
                <a:solidFill>
                  <a:schemeClr val="lt1"/>
                </a:solidFill>
                <a:latin typeface="黑体" panose="02010609060101010101" pitchFamily="49" charset="-122"/>
                <a:ea typeface="黑体" panose="02010609060101010101" pitchFamily="49" charset="-122"/>
              </a:rPr>
              <a:t>形势</a:t>
            </a:r>
            <a:endParaRPr lang="zh-CN" altLang="en-US" sz="3200" b="1" dirty="0" smtClean="0">
              <a:solidFill>
                <a:schemeClr val="lt1"/>
              </a:solidFill>
              <a:latin typeface="黑体" panose="02010609060101010101" pitchFamily="49" charset="-122"/>
              <a:ea typeface="黑体" panose="02010609060101010101" pitchFamily="49" charset="-122"/>
            </a:endParaRPr>
          </a:p>
          <a:p>
            <a:pPr algn="ctr">
              <a:spcBef>
                <a:spcPts val="1200"/>
              </a:spcBef>
            </a:pPr>
            <a:r>
              <a:rPr lang="zh-CN" altLang="en-US" dirty="0" smtClean="0">
                <a:solidFill>
                  <a:schemeClr val="lt1"/>
                </a:solidFill>
              </a:rPr>
              <a:t>  </a:t>
            </a:r>
            <a:endParaRPr lang="zh-CN" altLang="en-US" dirty="0">
              <a:solidFill>
                <a:schemeClr val="lt1"/>
              </a:solidFill>
            </a:endParaRPr>
          </a:p>
        </p:txBody>
      </p:sp>
      <p:sp>
        <p:nvSpPr>
          <p:cNvPr id="22" name="圆角矩形 21"/>
          <p:cNvSpPr/>
          <p:nvPr/>
        </p:nvSpPr>
        <p:spPr>
          <a:xfrm>
            <a:off x="539632" y="546716"/>
            <a:ext cx="8234804" cy="571504"/>
          </a:xfrm>
          <a:prstGeom prst="roundRect">
            <a:avLst/>
          </a:prstGeom>
          <a:noFill/>
          <a:ln w="190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anose="020B0503020204020204" pitchFamily="34" charset="-122"/>
                <a:ea typeface="微软雅黑" panose="020B0503020204020204" pitchFamily="34" charset="-122"/>
              </a:rPr>
              <a:t>全会深入分析了当前四川面临的发展形势</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cxnSp>
        <p:nvCxnSpPr>
          <p:cNvPr id="9" name="直接箭头连接符 8"/>
          <p:cNvCxnSpPr/>
          <p:nvPr/>
        </p:nvCxnSpPr>
        <p:spPr>
          <a:xfrm rot="5400000">
            <a:off x="388620" y="1744980"/>
            <a:ext cx="1203960" cy="3048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7990" y="509905"/>
            <a:ext cx="6716522" cy="669414"/>
          </a:xfrm>
          <a:prstGeom prst="rect">
            <a:avLst/>
          </a:prstGeom>
          <a:noFill/>
          <a:ln w="9525">
            <a:no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zh-CN" altLang="en-US" sz="3200" b="1" dirty="0" smtClean="0">
                <a:latin typeface="微软雅黑" panose="020B0503020204020204" pitchFamily="34" charset="-122"/>
                <a:ea typeface="微软雅黑" panose="020B0503020204020204" pitchFamily="34" charset="-122"/>
                <a:sym typeface="Arial" panose="020B0604020202020204"/>
              </a:rPr>
              <a:t>中共四川</a:t>
            </a:r>
            <a:r>
              <a:rPr lang="zh-CN" altLang="zh-CN" sz="3200" b="1" dirty="0" smtClean="0">
                <a:latin typeface="微软雅黑" panose="020B0503020204020204" pitchFamily="34" charset="-122"/>
                <a:ea typeface="微软雅黑" panose="020B0503020204020204" pitchFamily="34" charset="-122"/>
                <a:sym typeface="Arial" panose="020B0604020202020204"/>
              </a:rPr>
              <a:t>省</a:t>
            </a:r>
            <a:r>
              <a:rPr lang="zh-CN" altLang="en-US" sz="3200" b="1" dirty="0" smtClean="0">
                <a:latin typeface="微软雅黑" panose="020B0503020204020204" pitchFamily="34" charset="-122"/>
                <a:ea typeface="微软雅黑" panose="020B0503020204020204" pitchFamily="34" charset="-122"/>
                <a:sym typeface="Arial" panose="020B0604020202020204"/>
              </a:rPr>
              <a:t>委</a:t>
            </a:r>
            <a:r>
              <a:rPr lang="zh-CN" altLang="zh-CN" sz="3200" b="1" dirty="0" smtClean="0">
                <a:latin typeface="微软雅黑" panose="020B0503020204020204" pitchFamily="34" charset="-122"/>
                <a:ea typeface="微软雅黑" panose="020B0503020204020204" pitchFamily="34" charset="-122"/>
                <a:sym typeface="Arial" panose="020B0604020202020204"/>
              </a:rPr>
              <a:t>十一届三次全</a:t>
            </a:r>
            <a:r>
              <a:rPr lang="zh-CN" altLang="en-US" sz="3200" b="1" dirty="0" smtClean="0">
                <a:latin typeface="微软雅黑" panose="020B0503020204020204" pitchFamily="34" charset="-122"/>
                <a:ea typeface="微软雅黑" panose="020B0503020204020204" pitchFamily="34" charset="-122"/>
                <a:sym typeface="Arial" panose="020B0604020202020204"/>
              </a:rPr>
              <a:t>体会议</a:t>
            </a:r>
            <a:endParaRPr lang="zh-CN" altLang="en-US" sz="3200" b="1" dirty="0" smtClean="0">
              <a:latin typeface="微软雅黑" panose="020B0503020204020204" pitchFamily="34" charset="-122"/>
              <a:ea typeface="微软雅黑" panose="020B0503020204020204" pitchFamily="34" charset="-122"/>
              <a:sym typeface="Arial" panose="020B0604020202020204"/>
            </a:endParaRPr>
          </a:p>
        </p:txBody>
      </p:sp>
      <p:sp>
        <p:nvSpPr>
          <p:cNvPr id="6" name="文本框 2"/>
          <p:cNvSpPr txBox="1"/>
          <p:nvPr/>
        </p:nvSpPr>
        <p:spPr>
          <a:xfrm>
            <a:off x="182880" y="1634823"/>
            <a:ext cx="11826240" cy="3785652"/>
          </a:xfrm>
          <a:prstGeom prst="rect">
            <a:avLst/>
          </a:prstGeom>
          <a:noFill/>
          <a:ln w="9525">
            <a:solidFill>
              <a:schemeClr val="bg1"/>
            </a:solidFill>
          </a:ln>
        </p:spPr>
        <p:txBody>
          <a:bodyPr wrap="square">
            <a:spAutoFit/>
          </a:bodyPr>
          <a:lstStyle/>
          <a:p>
            <a:r>
              <a:rPr lang="zh-CN" altLang="zh-CN" sz="2400" b="1" dirty="0" smtClean="0">
                <a:latin typeface="微软雅黑" panose="020B0503020204020204" pitchFamily="34" charset="-122"/>
                <a:ea typeface="微软雅黑" panose="020B0503020204020204" pitchFamily="34" charset="-122"/>
                <a:sym typeface="+mn-ea"/>
              </a:rPr>
              <a:t>审议通过了</a:t>
            </a:r>
            <a:r>
              <a:rPr lang="zh-CN" altLang="en-US" sz="2400" b="1" dirty="0" smtClean="0">
                <a:latin typeface="微软雅黑" panose="020B0503020204020204" pitchFamily="34" charset="-122"/>
                <a:ea typeface="微软雅黑" panose="020B0503020204020204" pitchFamily="34" charset="-122"/>
                <a:sym typeface="+mn-ea"/>
              </a:rPr>
              <a:t>：</a:t>
            </a:r>
            <a:endParaRPr lang="en-US" altLang="zh-CN" sz="2400" b="1" dirty="0" smtClean="0">
              <a:latin typeface="微软雅黑" panose="020B0503020204020204" pitchFamily="34" charset="-122"/>
              <a:ea typeface="微软雅黑" panose="020B0503020204020204" pitchFamily="34" charset="-122"/>
              <a:sym typeface="+mn-ea"/>
            </a:endParaRPr>
          </a:p>
          <a:p>
            <a:endParaRPr lang="en-US" altLang="zh-CN" sz="2400" dirty="0" smtClean="0">
              <a:latin typeface="微软雅黑" panose="020B0503020204020204" pitchFamily="34" charset="-122"/>
              <a:ea typeface="微软雅黑" panose="020B0503020204020204" pitchFamily="34" charset="-122"/>
              <a:sym typeface="+mn-ea"/>
            </a:endParaRPr>
          </a:p>
          <a:p>
            <a:r>
              <a:rPr lang="en-US" altLang="zh-CN" sz="2400" dirty="0" smtClean="0">
                <a:latin typeface="微软雅黑" panose="020B0503020204020204" pitchFamily="34" charset="-122"/>
                <a:ea typeface="微软雅黑" panose="020B0503020204020204" pitchFamily="34" charset="-122"/>
                <a:sym typeface="+mn-ea"/>
              </a:rPr>
              <a:t>   </a:t>
            </a:r>
            <a:r>
              <a:rPr lang="zh-CN" altLang="zh-CN" sz="2400" dirty="0" smtClean="0">
                <a:latin typeface="微软雅黑" panose="020B0503020204020204" pitchFamily="34" charset="-122"/>
                <a:ea typeface="微软雅黑" panose="020B0503020204020204" pitchFamily="34" charset="-122"/>
                <a:sym typeface="+mn-ea"/>
              </a:rPr>
              <a:t>管总的</a:t>
            </a:r>
            <a:r>
              <a:rPr lang="zh-CN" altLang="zh-CN" sz="2400" b="1" dirty="0" smtClean="0">
                <a:latin typeface="微软雅黑" panose="020B0503020204020204" pitchFamily="34" charset="-122"/>
                <a:ea typeface="微软雅黑" panose="020B0503020204020204" pitchFamily="34" charset="-122"/>
                <a:sym typeface="+mn-ea"/>
              </a:rPr>
              <a:t>指导性文件</a:t>
            </a:r>
            <a:r>
              <a:rPr lang="en-US" altLang="zh-CN" sz="2400" b="1" dirty="0" smtClean="0">
                <a:latin typeface="微软雅黑" panose="020B0503020204020204" pitchFamily="34" charset="-122"/>
                <a:ea typeface="微软雅黑" panose="020B0503020204020204" pitchFamily="34" charset="-122"/>
                <a:sym typeface="+mn-ea"/>
              </a:rPr>
              <a:t>——</a:t>
            </a:r>
            <a:endParaRPr lang="en-US" altLang="zh-CN" sz="2400" b="1" dirty="0" smtClean="0">
              <a:latin typeface="微软雅黑" panose="020B0503020204020204" pitchFamily="34" charset="-122"/>
              <a:ea typeface="微软雅黑" panose="020B0503020204020204" pitchFamily="34" charset="-122"/>
              <a:sym typeface="+mn-ea"/>
            </a:endParaRPr>
          </a:p>
          <a:p>
            <a:r>
              <a:rPr lang="zh-CN" altLang="zh-CN" sz="2400" dirty="0" smtClean="0">
                <a:latin typeface="微软雅黑" panose="020B0503020204020204" pitchFamily="34" charset="-122"/>
                <a:ea typeface="微软雅黑" panose="020B0503020204020204" pitchFamily="34" charset="-122"/>
                <a:sym typeface="+mn-ea"/>
              </a:rPr>
              <a:t> 《中共四川省委关于</a:t>
            </a:r>
            <a:r>
              <a:rPr lang="zh-CN" altLang="zh-CN" sz="2400" b="1" dirty="0" smtClean="0">
                <a:latin typeface="微软雅黑" panose="020B0503020204020204" pitchFamily="34" charset="-122"/>
                <a:ea typeface="微软雅黑" panose="020B0503020204020204" pitchFamily="34" charset="-122"/>
                <a:sym typeface="+mn-ea"/>
              </a:rPr>
              <a:t>深入学习贯彻习近平总书记对四川工作系列重要指示精神</a:t>
            </a:r>
            <a:r>
              <a:rPr lang="zh-CN" altLang="zh-CN" sz="2400" dirty="0" smtClean="0">
                <a:latin typeface="微软雅黑" panose="020B0503020204020204" pitchFamily="34" charset="-122"/>
                <a:ea typeface="微软雅黑" panose="020B0503020204020204" pitchFamily="34" charset="-122"/>
                <a:sym typeface="+mn-ea"/>
              </a:rPr>
              <a:t>的决定》</a:t>
            </a:r>
            <a:endParaRPr lang="en-US" altLang="zh-CN" sz="2400" dirty="0" smtClean="0">
              <a:latin typeface="微软雅黑" panose="020B0503020204020204" pitchFamily="34" charset="-122"/>
              <a:ea typeface="微软雅黑" panose="020B0503020204020204" pitchFamily="34" charset="-122"/>
              <a:sym typeface="+mn-ea"/>
            </a:endParaRPr>
          </a:p>
          <a:p>
            <a:endParaRPr lang="en-US" altLang="zh-CN" sz="2400" b="1" dirty="0" smtClean="0">
              <a:latin typeface="微软雅黑" panose="020B0503020204020204" pitchFamily="34" charset="-122"/>
              <a:ea typeface="微软雅黑" panose="020B0503020204020204" pitchFamily="34" charset="-122"/>
              <a:sym typeface="+mn-ea"/>
            </a:endParaRPr>
          </a:p>
          <a:p>
            <a:r>
              <a:rPr lang="en-US" altLang="zh-CN" sz="2400" b="1" dirty="0" smtClean="0">
                <a:latin typeface="微软雅黑" panose="020B0503020204020204" pitchFamily="34" charset="-122"/>
                <a:ea typeface="微软雅黑" panose="020B0503020204020204" pitchFamily="34" charset="-122"/>
                <a:sym typeface="+mn-ea"/>
              </a:rPr>
              <a:t>  </a:t>
            </a:r>
            <a:r>
              <a:rPr lang="zh-CN" altLang="zh-CN" sz="2400" dirty="0" smtClean="0">
                <a:latin typeface="微软雅黑" panose="020B0503020204020204" pitchFamily="34" charset="-122"/>
                <a:ea typeface="微软雅黑" panose="020B0503020204020204" pitchFamily="34" charset="-122"/>
                <a:sym typeface="+mn-ea"/>
              </a:rPr>
              <a:t>聚焦经济社会发展重大问题的</a:t>
            </a:r>
            <a:r>
              <a:rPr lang="zh-CN" altLang="zh-CN" sz="2400" b="1" dirty="0" smtClean="0">
                <a:latin typeface="微软雅黑" panose="020B0503020204020204" pitchFamily="34" charset="-122"/>
                <a:ea typeface="微软雅黑" panose="020B0503020204020204" pitchFamily="34" charset="-122"/>
                <a:sym typeface="+mn-ea"/>
              </a:rPr>
              <a:t>专项文件</a:t>
            </a:r>
            <a:r>
              <a:rPr lang="zh-CN" altLang="zh-CN" sz="2400" dirty="0" smtClean="0">
                <a:latin typeface="微软雅黑" panose="020B0503020204020204" pitchFamily="34" charset="-122"/>
                <a:ea typeface="微软雅黑" panose="020B0503020204020204" pitchFamily="34" charset="-122"/>
                <a:sym typeface="+mn-ea"/>
              </a:rPr>
              <a:t> </a:t>
            </a:r>
            <a:r>
              <a:rPr lang="en-US" altLang="zh-CN" sz="2400" dirty="0" smtClean="0">
                <a:latin typeface="微软雅黑" panose="020B0503020204020204" pitchFamily="34" charset="-122"/>
                <a:ea typeface="微软雅黑" panose="020B0503020204020204" pitchFamily="34" charset="-122"/>
                <a:sym typeface="+mn-ea"/>
              </a:rPr>
              <a:t>——</a:t>
            </a:r>
            <a:endParaRPr lang="en-US" altLang="zh-CN" sz="2400" dirty="0" smtClean="0">
              <a:latin typeface="微软雅黑" panose="020B0503020204020204" pitchFamily="34" charset="-122"/>
              <a:ea typeface="微软雅黑" panose="020B0503020204020204" pitchFamily="34" charset="-122"/>
              <a:sym typeface="+mn-ea"/>
            </a:endParaRPr>
          </a:p>
          <a:p>
            <a:r>
              <a:rPr lang="en-US" altLang="zh-CN" sz="2400" b="1" dirty="0" smtClean="0">
                <a:latin typeface="微软雅黑" panose="020B0503020204020204" pitchFamily="34" charset="-122"/>
                <a:ea typeface="微软雅黑" panose="020B0503020204020204" pitchFamily="34" charset="-122"/>
                <a:sym typeface="+mn-ea"/>
              </a:rPr>
              <a:t> </a:t>
            </a:r>
            <a:r>
              <a:rPr lang="zh-CN" altLang="zh-CN" sz="2400" dirty="0" smtClean="0">
                <a:latin typeface="微软雅黑" panose="020B0503020204020204" pitchFamily="34" charset="-122"/>
                <a:ea typeface="微软雅黑" panose="020B0503020204020204" pitchFamily="34" charset="-122"/>
                <a:sym typeface="+mn-ea"/>
              </a:rPr>
              <a:t>《中共四川省委关于</a:t>
            </a:r>
            <a:r>
              <a:rPr lang="zh-CN" altLang="zh-CN" sz="2400" b="1" dirty="0" smtClean="0">
                <a:latin typeface="微软雅黑" panose="020B0503020204020204" pitchFamily="34" charset="-122"/>
                <a:ea typeface="微软雅黑" panose="020B0503020204020204" pitchFamily="34" charset="-122"/>
                <a:sym typeface="+mn-ea"/>
              </a:rPr>
              <a:t>全面推动高质量发展</a:t>
            </a:r>
            <a:r>
              <a:rPr lang="zh-CN" altLang="zh-CN" sz="2400" dirty="0" smtClean="0">
                <a:latin typeface="微软雅黑" panose="020B0503020204020204" pitchFamily="34" charset="-122"/>
                <a:ea typeface="微软雅黑" panose="020B0503020204020204" pitchFamily="34" charset="-122"/>
                <a:sym typeface="+mn-ea"/>
              </a:rPr>
              <a:t>的决定</a:t>
            </a:r>
            <a:r>
              <a:rPr lang="en-US" altLang="zh-CN" sz="2400" dirty="0" smtClean="0">
                <a:latin typeface="微软雅黑" panose="020B0503020204020204" pitchFamily="34" charset="-122"/>
                <a:ea typeface="微软雅黑" panose="020B0503020204020204" pitchFamily="34" charset="-122"/>
                <a:sym typeface="+mn-ea"/>
              </a:rPr>
              <a:t>》</a:t>
            </a:r>
            <a:endParaRPr lang="en-US" altLang="zh-CN" sz="2400" dirty="0" smtClean="0">
              <a:latin typeface="微软雅黑" panose="020B0503020204020204" pitchFamily="34" charset="-122"/>
              <a:ea typeface="微软雅黑" panose="020B0503020204020204" pitchFamily="34" charset="-122"/>
              <a:sym typeface="+mn-ea"/>
            </a:endParaRPr>
          </a:p>
          <a:p>
            <a:endParaRPr lang="en-US" altLang="zh-CN" sz="2400" dirty="0" smtClean="0">
              <a:latin typeface="微软雅黑" panose="020B0503020204020204" pitchFamily="34" charset="-122"/>
              <a:ea typeface="微软雅黑" panose="020B0503020204020204" pitchFamily="34" charset="-122"/>
              <a:sym typeface="+mn-ea"/>
            </a:endParaRPr>
          </a:p>
          <a:p>
            <a:r>
              <a:rPr lang="zh-CN" altLang="en-US" sz="2400" dirty="0" smtClean="0">
                <a:latin typeface="微软雅黑" panose="020B0503020204020204" pitchFamily="34" charset="-122"/>
                <a:ea typeface="微软雅黑" panose="020B0503020204020204" pitchFamily="34" charset="-122"/>
                <a:sym typeface="+mn-ea"/>
              </a:rPr>
              <a:t>《中国共产党四川省第十一届委员会第三次全体会议</a:t>
            </a:r>
            <a:r>
              <a:rPr lang="zh-CN" altLang="en-US" sz="2400" b="1" dirty="0" smtClean="0">
                <a:latin typeface="微软雅黑" panose="020B0503020204020204" pitchFamily="34" charset="-122"/>
                <a:ea typeface="微软雅黑" panose="020B0503020204020204" pitchFamily="34" charset="-122"/>
                <a:sym typeface="+mn-ea"/>
              </a:rPr>
              <a:t>公报</a:t>
            </a:r>
            <a:r>
              <a:rPr lang="zh-CN" altLang="en-US" sz="2400" dirty="0" smtClean="0">
                <a:latin typeface="微软雅黑" panose="020B0503020204020204" pitchFamily="34" charset="-122"/>
                <a:ea typeface="微软雅黑" panose="020B0503020204020204" pitchFamily="34" charset="-122"/>
                <a:sym typeface="+mn-ea"/>
              </a:rPr>
              <a:t>》</a:t>
            </a:r>
            <a:endParaRPr lang="en-US" altLang="zh-CN" sz="2400" dirty="0" smtClean="0">
              <a:latin typeface="微软雅黑" panose="020B0503020204020204" pitchFamily="34" charset="-122"/>
              <a:ea typeface="微软雅黑" panose="020B0503020204020204" pitchFamily="34" charset="-122"/>
              <a:sym typeface="Arial" panose="020B0604020202020204"/>
            </a:endParaRPr>
          </a:p>
          <a:p>
            <a:endParaRPr lang="en-US" altLang="zh-CN" sz="2400" dirty="0" smtClean="0">
              <a:latin typeface="微软雅黑" panose="020B0503020204020204" pitchFamily="34" charset="-122"/>
              <a:ea typeface="微软雅黑" panose="020B0503020204020204" pitchFamily="34" charset="-122"/>
              <a:sym typeface="+mn-ea"/>
            </a:endParaRPr>
          </a:p>
        </p:txBody>
      </p:sp>
      <p:cxnSp>
        <p:nvCxnSpPr>
          <p:cNvPr id="8" name="肘形连接符 7"/>
          <p:cNvCxnSpPr/>
          <p:nvPr/>
        </p:nvCxnSpPr>
        <p:spPr>
          <a:xfrm rot="16200000" flipH="1">
            <a:off x="792480" y="755904"/>
            <a:ext cx="938784" cy="890016"/>
          </a:xfrm>
          <a:prstGeom prst="bentConnector3">
            <a:avLst>
              <a:gd name="adj1" fmla="val 43506"/>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764079" y="1179977"/>
            <a:ext cx="3828288" cy="584775"/>
          </a:xfrm>
          <a:prstGeom prst="rect">
            <a:avLst/>
          </a:prstGeom>
        </p:spPr>
        <p:txBody>
          <a:bodyPr wrap="square">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sym typeface="Arial" panose="020B0604020202020204"/>
              </a:rPr>
              <a:t>（</a:t>
            </a:r>
            <a:r>
              <a:rPr lang="en-US" altLang="zh-CN" sz="2400" b="1" dirty="0" smtClean="0">
                <a:solidFill>
                  <a:prstClr val="black"/>
                </a:solidFill>
                <a:latin typeface="微软雅黑" panose="020B0503020204020204" pitchFamily="34" charset="-122"/>
                <a:ea typeface="微软雅黑" panose="020B0503020204020204" pitchFamily="34" charset="-122"/>
                <a:sym typeface="Arial" panose="020B0604020202020204"/>
              </a:rPr>
              <a:t>6</a:t>
            </a:r>
            <a:r>
              <a:rPr lang="zh-CN" altLang="en-US" sz="2400" b="1" dirty="0" smtClean="0">
                <a:solidFill>
                  <a:prstClr val="black"/>
                </a:solidFill>
                <a:latin typeface="微软雅黑" panose="020B0503020204020204" pitchFamily="34" charset="-122"/>
                <a:ea typeface="微软雅黑" panose="020B0503020204020204" pitchFamily="34" charset="-122"/>
                <a:sym typeface="Arial" panose="020B0604020202020204"/>
              </a:rPr>
              <a:t>月</a:t>
            </a:r>
            <a:r>
              <a:rPr lang="en-US" altLang="zh-CN" sz="2400" b="1" dirty="0" smtClean="0">
                <a:solidFill>
                  <a:prstClr val="black"/>
                </a:solidFill>
                <a:latin typeface="微软雅黑" panose="020B0503020204020204" pitchFamily="34" charset="-122"/>
                <a:ea typeface="微软雅黑" panose="020B0503020204020204" pitchFamily="34" charset="-122"/>
                <a:sym typeface="Arial" panose="020B0604020202020204"/>
              </a:rPr>
              <a:t>29</a:t>
            </a:r>
            <a:r>
              <a:rPr lang="zh-CN" altLang="en-US" sz="2400" b="1" dirty="0" smtClean="0">
                <a:solidFill>
                  <a:prstClr val="black"/>
                </a:solidFill>
                <a:latin typeface="微软雅黑" panose="020B0503020204020204" pitchFamily="34" charset="-122"/>
                <a:ea typeface="微软雅黑" panose="020B0503020204020204" pitchFamily="34" charset="-122"/>
                <a:sym typeface="Arial" panose="020B0604020202020204"/>
              </a:rPr>
              <a:t>日至</a:t>
            </a:r>
            <a:r>
              <a:rPr lang="en-US" altLang="zh-CN" sz="2400" b="1" dirty="0" smtClean="0">
                <a:solidFill>
                  <a:prstClr val="black"/>
                </a:solidFill>
                <a:latin typeface="微软雅黑" panose="020B0503020204020204" pitchFamily="34" charset="-122"/>
                <a:ea typeface="微软雅黑" panose="020B0503020204020204" pitchFamily="34" charset="-122"/>
                <a:sym typeface="Arial" panose="020B0604020202020204"/>
              </a:rPr>
              <a:t>30</a:t>
            </a:r>
            <a:r>
              <a:rPr lang="zh-CN" altLang="en-US" sz="2400" b="1" dirty="0" smtClean="0">
                <a:solidFill>
                  <a:prstClr val="black"/>
                </a:solidFill>
                <a:latin typeface="微软雅黑" panose="020B0503020204020204" pitchFamily="34" charset="-122"/>
                <a:ea typeface="微软雅黑" panose="020B0503020204020204" pitchFamily="34" charset="-122"/>
                <a:sym typeface="Arial" panose="020B0604020202020204"/>
              </a:rPr>
              <a:t>日召开</a:t>
            </a:r>
            <a:r>
              <a:rPr lang="zh-CN" altLang="en-US" sz="3200" b="1" dirty="0" smtClean="0">
                <a:solidFill>
                  <a:prstClr val="black"/>
                </a:solidFill>
                <a:latin typeface="微软雅黑" panose="020B0503020204020204" pitchFamily="34" charset="-122"/>
                <a:ea typeface="微软雅黑" panose="020B0503020204020204" pitchFamily="34" charset="-122"/>
                <a:sym typeface="Arial" panose="020B0604020202020204"/>
              </a:rPr>
              <a:t>）</a:t>
            </a:r>
            <a:endParaRPr lang="zh-CN" altLang="en-US" dirty="0"/>
          </a:p>
        </p:txBody>
      </p:sp>
      <p:pic>
        <p:nvPicPr>
          <p:cNvPr id="1026" name="Picture 2" descr="E:\讲稿\十九大\四川篇\委十一届三次全体会议.jpg"/>
          <p:cNvPicPr>
            <a:picLocks noChangeAspect="1" noChangeArrowheads="1"/>
          </p:cNvPicPr>
          <p:nvPr/>
        </p:nvPicPr>
        <p:blipFill>
          <a:blip r:embed="rId1" cstate="print"/>
          <a:srcRect/>
          <a:stretch>
            <a:fillRect/>
          </a:stretch>
        </p:blipFill>
        <p:spPr bwMode="auto">
          <a:xfrm>
            <a:off x="8103140" y="3377443"/>
            <a:ext cx="3503773" cy="2462783"/>
          </a:xfrm>
          <a:prstGeom prst="rect">
            <a:avLst/>
          </a:prstGeom>
          <a:noFill/>
        </p:spPr>
      </p:pic>
      <p:sp>
        <p:nvSpPr>
          <p:cNvPr id="17" name="左大括号 16"/>
          <p:cNvSpPr/>
          <p:nvPr/>
        </p:nvSpPr>
        <p:spPr>
          <a:xfrm>
            <a:off x="170688" y="2511552"/>
            <a:ext cx="292608" cy="1450848"/>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4325" y="316865"/>
            <a:ext cx="114036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重大意义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542020" y="317500"/>
            <a:ext cx="114036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谋划部署</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24667" y="1562089"/>
            <a:ext cx="4459819" cy="1200329"/>
          </a:xfrm>
          <a:prstGeom prst="rect">
            <a:avLst/>
          </a:prstGeom>
          <a:noFill/>
          <a:ln>
            <a:solidFill>
              <a:schemeClr val="tx2"/>
            </a:solidFill>
          </a:ln>
        </p:spPr>
        <p:txBody>
          <a:bodyPr wrap="square" rtlCol="0">
            <a:spAutoFit/>
          </a:bodyPr>
          <a:lstStyle/>
          <a:p>
            <a:pPr algn="just"/>
            <a:r>
              <a:rPr lang="zh-CN" altLang="en-US" sz="2400" dirty="0">
                <a:latin typeface="微软雅黑" panose="020B0503020204020204" pitchFamily="34" charset="-122"/>
                <a:ea typeface="微软雅黑" panose="020B0503020204020204" pitchFamily="34" charset="-122"/>
              </a:rPr>
              <a:t>围绕建设经济强省，加快推动质量变革、效率变革、动力变革，</a:t>
            </a:r>
            <a:r>
              <a:rPr lang="zh-CN" altLang="en-US" sz="2400" b="1" dirty="0">
                <a:latin typeface="微软雅黑" panose="020B0503020204020204" pitchFamily="34" charset="-122"/>
                <a:ea typeface="微软雅黑" panose="020B0503020204020204" pitchFamily="34" charset="-122"/>
              </a:rPr>
              <a:t>建立经济高质量发展新体系</a:t>
            </a:r>
            <a:endParaRPr lang="zh-CN" altLang="en-US" sz="2400" b="1"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6521910" y="2282185"/>
            <a:ext cx="4886588" cy="1200329"/>
          </a:xfrm>
          <a:prstGeom prst="rect">
            <a:avLst/>
          </a:prstGeom>
          <a:noFill/>
          <a:ln>
            <a:solidFill>
              <a:schemeClr val="accent2">
                <a:lumMod val="75000"/>
              </a:schemeClr>
            </a:solidFill>
          </a:ln>
        </p:spPr>
        <p:txBody>
          <a:bodyPr wrap="square" rtlCol="0">
            <a:spAutoFit/>
          </a:bodyPr>
          <a:lstStyle/>
          <a:p>
            <a:pPr algn="just"/>
            <a:r>
              <a:rPr lang="zh-CN" altLang="en-US" sz="2400" dirty="0">
                <a:latin typeface="微软雅黑" panose="020B0503020204020204" pitchFamily="34" charset="-122"/>
                <a:ea typeface="微软雅黑" panose="020B0503020204020204" pitchFamily="34" charset="-122"/>
              </a:rPr>
              <a:t>围绕促进区域协调发展，实施“一干多支”发展战略，</a:t>
            </a:r>
            <a:r>
              <a:rPr lang="zh-CN" altLang="en-US" sz="2400" b="1" dirty="0">
                <a:latin typeface="微软雅黑" panose="020B0503020204020204" pitchFamily="34" charset="-122"/>
                <a:ea typeface="微软雅黑" panose="020B0503020204020204" pitchFamily="34" charset="-122"/>
              </a:rPr>
              <a:t>构建“一干多支、五区协同”区域发展新格局</a:t>
            </a:r>
            <a:endParaRPr lang="zh-CN" altLang="en-US" sz="2400" b="1"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702238" y="3160397"/>
            <a:ext cx="4511036" cy="1200329"/>
          </a:xfrm>
          <a:prstGeom prst="rect">
            <a:avLst/>
          </a:prstGeom>
          <a:noFill/>
          <a:ln>
            <a:solidFill>
              <a:schemeClr val="tx2">
                <a:lumMod val="75000"/>
              </a:schemeClr>
            </a:solidFill>
          </a:ln>
        </p:spPr>
        <p:txBody>
          <a:bodyPr wrap="square" rtlCol="0">
            <a:spAutoFit/>
          </a:bodyPr>
          <a:lstStyle/>
          <a:p>
            <a:pPr algn="just"/>
            <a:r>
              <a:rPr lang="zh-CN" altLang="en-US" sz="2400" dirty="0">
                <a:latin typeface="微软雅黑" panose="020B0503020204020204" pitchFamily="34" charset="-122"/>
                <a:ea typeface="微软雅黑" panose="020B0503020204020204" pitchFamily="34" charset="-122"/>
              </a:rPr>
              <a:t>围绕全方位提升开放型经济水平，推动“四向拓展、全域开放”，</a:t>
            </a:r>
            <a:r>
              <a:rPr lang="zh-CN" altLang="en-US" sz="2400" b="1" dirty="0">
                <a:latin typeface="微软雅黑" panose="020B0503020204020204" pitchFamily="34" charset="-122"/>
                <a:ea typeface="微软雅黑" panose="020B0503020204020204" pitchFamily="34" charset="-122"/>
              </a:rPr>
              <a:t>形成立体全面开放新态势</a:t>
            </a:r>
            <a:endParaRPr lang="zh-CN" altLang="en-US" sz="2400" b="1"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6513757" y="4027177"/>
            <a:ext cx="4859957" cy="1569660"/>
          </a:xfrm>
          <a:prstGeom prst="rect">
            <a:avLst/>
          </a:prstGeom>
          <a:noFill/>
          <a:ln>
            <a:solidFill>
              <a:schemeClr val="accent2">
                <a:lumMod val="75000"/>
              </a:schemeClr>
            </a:solidFill>
          </a:ln>
        </p:spPr>
        <p:txBody>
          <a:bodyPr wrap="square" rtlCol="0">
            <a:spAutoFit/>
          </a:bodyPr>
          <a:lstStyle/>
          <a:p>
            <a:pPr algn="just"/>
            <a:r>
              <a:rPr lang="zh-CN" altLang="en-US" sz="2400" dirty="0">
                <a:latin typeface="微软雅黑" panose="020B0503020204020204" pitchFamily="34" charset="-122"/>
                <a:ea typeface="微软雅黑" panose="020B0503020204020204" pitchFamily="34" charset="-122"/>
              </a:rPr>
              <a:t>围绕激发改革创新动力活力，推动政策环境、市场环境、法治环境、人文环境、生态环境全面优化</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gn="just"/>
            <a:r>
              <a:rPr lang="zh-CN" altLang="en-US" sz="2400" b="1" dirty="0" smtClean="0">
                <a:latin typeface="微软雅黑" panose="020B0503020204020204" pitchFamily="34" charset="-122"/>
                <a:ea typeface="微软雅黑" panose="020B0503020204020204" pitchFamily="34" charset="-122"/>
              </a:rPr>
              <a:t>打造</a:t>
            </a:r>
            <a:r>
              <a:rPr lang="zh-CN" altLang="en-US" sz="2400" b="1" dirty="0">
                <a:latin typeface="微软雅黑" panose="020B0503020204020204" pitchFamily="34" charset="-122"/>
                <a:ea typeface="微软雅黑" panose="020B0503020204020204" pitchFamily="34" charset="-122"/>
              </a:rPr>
              <a:t>发展环境新优势</a:t>
            </a:r>
            <a:endParaRPr lang="zh-CN" altLang="en-US" sz="2400" b="1"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743912" y="5047311"/>
            <a:ext cx="4511030" cy="1200329"/>
          </a:xfrm>
          <a:prstGeom prst="rect">
            <a:avLst/>
          </a:prstGeom>
          <a:noFill/>
          <a:ln>
            <a:solidFill>
              <a:schemeClr val="accent1">
                <a:lumMod val="50000"/>
              </a:schemeClr>
            </a:solidFill>
          </a:ln>
        </p:spPr>
        <p:txBody>
          <a:bodyPr wrap="square" rtlCol="0">
            <a:spAutoFit/>
          </a:bodyPr>
          <a:lstStyle/>
          <a:p>
            <a:pPr algn="just"/>
            <a:r>
              <a:rPr lang="zh-CN" altLang="en-US" sz="2400" dirty="0">
                <a:latin typeface="微软雅黑" panose="020B0503020204020204" pitchFamily="34" charset="-122"/>
                <a:ea typeface="微软雅黑" panose="020B0503020204020204" pitchFamily="34" charset="-122"/>
              </a:rPr>
              <a:t>围绕增强群众获得感幸福感安全感，推进治理体系和治理能力现代化，</a:t>
            </a:r>
            <a:r>
              <a:rPr lang="zh-CN" altLang="en-US" sz="2400" b="1" dirty="0">
                <a:latin typeface="微软雅黑" panose="020B0503020204020204" pitchFamily="34" charset="-122"/>
                <a:ea typeface="微软雅黑" panose="020B0503020204020204" pitchFamily="34" charset="-122"/>
              </a:rPr>
              <a:t>开创共建共治共享新局面</a:t>
            </a:r>
            <a:endParaRPr lang="zh-CN" altLang="en-US" sz="2400" b="1" dirty="0">
              <a:latin typeface="微软雅黑" panose="020B0503020204020204" pitchFamily="34" charset="-122"/>
              <a:ea typeface="微软雅黑" panose="020B0503020204020204" pitchFamily="34" charset="-122"/>
            </a:endParaRPr>
          </a:p>
        </p:txBody>
      </p:sp>
      <p:grpSp>
        <p:nvGrpSpPr>
          <p:cNvPr id="3" name="组合 28"/>
          <p:cNvGrpSpPr/>
          <p:nvPr/>
        </p:nvGrpSpPr>
        <p:grpSpPr>
          <a:xfrm>
            <a:off x="5439795" y="1714489"/>
            <a:ext cx="877163" cy="778403"/>
            <a:chOff x="5870427" y="2652394"/>
            <a:chExt cx="877163" cy="778403"/>
          </a:xfrm>
        </p:grpSpPr>
        <p:sp>
          <p:nvSpPr>
            <p:cNvPr id="17" name="椭圆 16"/>
            <p:cNvSpPr/>
            <p:nvPr/>
          </p:nvSpPr>
          <p:spPr>
            <a:xfrm flipV="1">
              <a:off x="5907405" y="2652394"/>
              <a:ext cx="778403" cy="77840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870427" y="2868303"/>
              <a:ext cx="87716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新体系</a:t>
              </a:r>
              <a:endParaRPr lang="zh-CN" altLang="en-US" b="1" dirty="0">
                <a:solidFill>
                  <a:schemeClr val="bg1"/>
                </a:solidFill>
              </a:endParaRPr>
            </a:p>
          </p:txBody>
        </p:sp>
      </p:grpSp>
      <p:grpSp>
        <p:nvGrpSpPr>
          <p:cNvPr id="5" name="组合 29"/>
          <p:cNvGrpSpPr/>
          <p:nvPr/>
        </p:nvGrpSpPr>
        <p:grpSpPr>
          <a:xfrm>
            <a:off x="5445358" y="2643183"/>
            <a:ext cx="902789" cy="778403"/>
            <a:chOff x="5875990" y="2652394"/>
            <a:chExt cx="902789" cy="778403"/>
          </a:xfrm>
        </p:grpSpPr>
        <p:sp>
          <p:nvSpPr>
            <p:cNvPr id="31" name="椭圆 30"/>
            <p:cNvSpPr/>
            <p:nvPr/>
          </p:nvSpPr>
          <p:spPr>
            <a:xfrm flipV="1">
              <a:off x="5907405" y="2652394"/>
              <a:ext cx="778403" cy="77840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875990" y="2868303"/>
              <a:ext cx="902789"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新格局</a:t>
              </a:r>
              <a:endParaRPr lang="zh-CN" altLang="en-US" dirty="0">
                <a:solidFill>
                  <a:schemeClr val="bg1"/>
                </a:solidFill>
              </a:endParaRPr>
            </a:p>
          </p:txBody>
        </p:sp>
      </p:grpSp>
      <p:grpSp>
        <p:nvGrpSpPr>
          <p:cNvPr id="6" name="组合 32"/>
          <p:cNvGrpSpPr/>
          <p:nvPr/>
        </p:nvGrpSpPr>
        <p:grpSpPr>
          <a:xfrm>
            <a:off x="5445358" y="3571877"/>
            <a:ext cx="902789" cy="778403"/>
            <a:chOff x="5875990" y="2652394"/>
            <a:chExt cx="902789" cy="778403"/>
          </a:xfrm>
        </p:grpSpPr>
        <p:sp>
          <p:nvSpPr>
            <p:cNvPr id="34" name="椭圆 33"/>
            <p:cNvSpPr/>
            <p:nvPr/>
          </p:nvSpPr>
          <p:spPr>
            <a:xfrm flipV="1">
              <a:off x="5907405" y="2652394"/>
              <a:ext cx="778403" cy="77840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875990" y="2868303"/>
              <a:ext cx="902789"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新态势</a:t>
              </a:r>
              <a:endParaRPr lang="zh-CN" altLang="en-US" dirty="0">
                <a:solidFill>
                  <a:schemeClr val="bg1"/>
                </a:solidFill>
              </a:endParaRPr>
            </a:p>
          </p:txBody>
        </p:sp>
      </p:grpSp>
      <p:grpSp>
        <p:nvGrpSpPr>
          <p:cNvPr id="7" name="组合 35"/>
          <p:cNvGrpSpPr/>
          <p:nvPr/>
        </p:nvGrpSpPr>
        <p:grpSpPr>
          <a:xfrm>
            <a:off x="5402703" y="4500571"/>
            <a:ext cx="885714" cy="778403"/>
            <a:chOff x="5875990" y="2652394"/>
            <a:chExt cx="809818" cy="778403"/>
          </a:xfrm>
        </p:grpSpPr>
        <p:sp>
          <p:nvSpPr>
            <p:cNvPr id="37" name="椭圆 36"/>
            <p:cNvSpPr/>
            <p:nvPr/>
          </p:nvSpPr>
          <p:spPr>
            <a:xfrm flipV="1">
              <a:off x="5907405" y="2652394"/>
              <a:ext cx="778403" cy="77840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875990" y="2868303"/>
              <a:ext cx="802000"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新优势</a:t>
              </a:r>
              <a:endParaRPr lang="zh-CN" altLang="en-US" dirty="0">
                <a:solidFill>
                  <a:schemeClr val="bg1"/>
                </a:solidFill>
              </a:endParaRPr>
            </a:p>
          </p:txBody>
        </p:sp>
      </p:grpSp>
      <p:grpSp>
        <p:nvGrpSpPr>
          <p:cNvPr id="8" name="组合 38"/>
          <p:cNvGrpSpPr/>
          <p:nvPr/>
        </p:nvGrpSpPr>
        <p:grpSpPr>
          <a:xfrm>
            <a:off x="5507800" y="5429265"/>
            <a:ext cx="902789" cy="778403"/>
            <a:chOff x="5875990" y="2652394"/>
            <a:chExt cx="902789" cy="778403"/>
          </a:xfrm>
        </p:grpSpPr>
        <p:sp>
          <p:nvSpPr>
            <p:cNvPr id="40" name="椭圆 39"/>
            <p:cNvSpPr/>
            <p:nvPr/>
          </p:nvSpPr>
          <p:spPr>
            <a:xfrm flipV="1">
              <a:off x="5907405" y="2652394"/>
              <a:ext cx="778403" cy="77840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875990" y="2868303"/>
              <a:ext cx="902789"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新局面</a:t>
              </a:r>
              <a:endParaRPr lang="zh-CN" altLang="en-US" dirty="0">
                <a:solidFill>
                  <a:schemeClr val="bg1"/>
                </a:solidFill>
              </a:endParaRPr>
            </a:p>
          </p:txBody>
        </p:sp>
      </p:grpSp>
      <p:cxnSp>
        <p:nvCxnSpPr>
          <p:cNvPr id="43" name="直接连接符 42"/>
          <p:cNvCxnSpPr/>
          <p:nvPr/>
        </p:nvCxnSpPr>
        <p:spPr>
          <a:xfrm rot="10800000">
            <a:off x="5162655" y="2109808"/>
            <a:ext cx="277138" cy="5257"/>
          </a:xfrm>
          <a:prstGeom prst="line">
            <a:avLst/>
          </a:prstGeom>
          <a:ln w="57150">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0800000">
            <a:off x="5199414" y="3947506"/>
            <a:ext cx="277139" cy="5256"/>
          </a:xfrm>
          <a:prstGeom prst="line">
            <a:avLst/>
          </a:prstGeom>
          <a:ln w="57150">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0800000">
            <a:off x="5209311" y="5852635"/>
            <a:ext cx="277139" cy="5256"/>
          </a:xfrm>
          <a:prstGeom prst="line">
            <a:avLst/>
          </a:prstGeom>
          <a:ln w="57150">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259154" y="3070294"/>
            <a:ext cx="252000" cy="1516"/>
          </a:xfrm>
          <a:prstGeom prst="line">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263939" y="4912468"/>
            <a:ext cx="252000" cy="1516"/>
          </a:xfrm>
          <a:prstGeom prst="line">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1831547" y="642918"/>
            <a:ext cx="8234804" cy="571504"/>
          </a:xfrm>
          <a:prstGeom prst="roundRect">
            <a:avLst/>
          </a:pr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anose="020B0503020204020204" pitchFamily="34" charset="-122"/>
                <a:ea typeface="微软雅黑" panose="020B0503020204020204" pitchFamily="34" charset="-122"/>
              </a:rPr>
              <a:t>全会鲜明确立了新时代四川发展的主攻方向</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0520" y="1130300"/>
            <a:ext cx="11841480" cy="2259080"/>
          </a:xfrm>
          <a:prstGeom prst="rect">
            <a:avLst/>
          </a:prstGeom>
          <a:noFill/>
          <a:ln w="9525">
            <a:noFill/>
          </a:ln>
        </p:spPr>
        <p:txBody>
          <a:bodyPr wrap="square">
            <a:spAutoFit/>
          </a:bodyPr>
          <a:lstStyle/>
          <a:p>
            <a:pPr marL="342900" indent="-342900" algn="just">
              <a:buClr>
                <a:srgbClr val="C00000"/>
              </a:buClr>
              <a:buFont typeface="Wingdings" panose="05000000000000000000" pitchFamily="2" charset="2"/>
              <a:buChar char="n"/>
            </a:pPr>
            <a:r>
              <a:rPr lang="en-US" altLang="zh-CN" sz="3200" b="1" dirty="0" smtClean="0">
                <a:latin typeface="微软雅黑" panose="020B0503020204020204" pitchFamily="34" charset="-122"/>
                <a:ea typeface="微软雅黑" panose="020B0503020204020204" pitchFamily="34" charset="-122"/>
                <a:sym typeface="+mn-ea"/>
              </a:rPr>
              <a:t>【</a:t>
            </a:r>
            <a:r>
              <a:rPr lang="zh-CN" altLang="en-US" sz="3200" b="1" dirty="0" smtClean="0">
                <a:latin typeface="微软雅黑" panose="020B0503020204020204" pitchFamily="34" charset="-122"/>
                <a:ea typeface="微软雅黑" panose="020B0503020204020204" pitchFamily="34" charset="-122"/>
                <a:sym typeface="+mn-ea"/>
              </a:rPr>
              <a:t>视角三</a:t>
            </a:r>
            <a:r>
              <a:rPr lang="en-US" altLang="zh-CN" sz="3200" b="1" dirty="0" smtClean="0">
                <a:latin typeface="微软雅黑" panose="020B0503020204020204" pitchFamily="34" charset="-122"/>
                <a:ea typeface="微软雅黑" panose="020B0503020204020204" pitchFamily="34" charset="-122"/>
                <a:sym typeface="+mn-ea"/>
              </a:rPr>
              <a:t>】</a:t>
            </a:r>
            <a:r>
              <a:rPr lang="zh-CN" altLang="en-US" sz="3200" b="1" dirty="0" smtClean="0">
                <a:latin typeface="微软雅黑" panose="020B0503020204020204" pitchFamily="34" charset="-122"/>
                <a:ea typeface="微软雅黑" panose="020B0503020204020204" pitchFamily="34" charset="-122"/>
                <a:sym typeface="+mn-ea"/>
              </a:rPr>
              <a:t>重要共识</a:t>
            </a:r>
            <a:r>
              <a:rPr lang="zh-CN" altLang="en-US" sz="3200" b="1" dirty="0" smtClean="0">
                <a:latin typeface="微软雅黑" panose="020B0503020204020204" pitchFamily="34" charset="-122"/>
                <a:ea typeface="微软雅黑" panose="020B0503020204020204" pitchFamily="34" charset="-122"/>
              </a:rPr>
              <a:t>：</a:t>
            </a:r>
            <a:endParaRPr lang="en-US" altLang="zh-CN" sz="3200" b="1" dirty="0" smtClean="0">
              <a:latin typeface="微软雅黑" panose="020B0503020204020204" pitchFamily="34" charset="-122"/>
              <a:ea typeface="微软雅黑" panose="020B0503020204020204" pitchFamily="34" charset="-122"/>
            </a:endParaRPr>
          </a:p>
          <a:p>
            <a:pPr marL="342900" lvl="0" indent="-342900" defTabSz="685800">
              <a:lnSpc>
                <a:spcPct val="120000"/>
              </a:lnSpc>
              <a:buClr>
                <a:srgbClr val="C00000"/>
              </a:buClr>
              <a:defRPr/>
            </a:pPr>
            <a:r>
              <a:rPr lang="zh-CN" altLang="en-US" sz="3200" b="1" dirty="0" smtClean="0"/>
              <a:t>           形成了对事关四川发展全局若干重大问题的高度共识</a:t>
            </a:r>
            <a:r>
              <a:rPr lang="zh-CN" altLang="en-US" sz="3200" dirty="0" smtClean="0">
                <a:latin typeface="微软雅黑" panose="020B0503020204020204" pitchFamily="34" charset="-122"/>
                <a:ea typeface="微软雅黑" panose="020B0503020204020204" pitchFamily="34" charset="-122"/>
              </a:rPr>
              <a:t>；</a:t>
            </a:r>
            <a:endParaRPr lang="en-US" altLang="zh-CN" sz="3200" dirty="0" smtClean="0">
              <a:latin typeface="微软雅黑" panose="020B0503020204020204" pitchFamily="34" charset="-122"/>
              <a:ea typeface="微软雅黑" panose="020B0503020204020204" pitchFamily="34" charset="-122"/>
            </a:endParaRPr>
          </a:p>
          <a:p>
            <a:pPr marL="342900" lvl="0" indent="-342900" defTabSz="685800">
              <a:lnSpc>
                <a:spcPct val="120000"/>
              </a:lnSpc>
              <a:buClr>
                <a:srgbClr val="C00000"/>
              </a:buClr>
              <a:defRPr/>
            </a:pPr>
            <a:r>
              <a:rPr lang="zh-CN" altLang="en-US" sz="3200" b="1" dirty="0" smtClean="0"/>
              <a:t>           提振了推动治蜀兴川再上新台阶的信心决心。</a:t>
            </a:r>
            <a:endParaRPr lang="zh-CN" altLang="en-US" sz="3200" dirty="0" smtClean="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a:endParaRPr>
          </a:p>
          <a:p>
            <a:pPr marL="342900" indent="-342900" algn="just">
              <a:buClr>
                <a:srgbClr val="C00000"/>
              </a:buClr>
            </a:pPr>
            <a:endParaRPr lang="en-US" altLang="zh-CN" sz="3200" b="1" dirty="0" smtClean="0">
              <a:latin typeface="微软雅黑" panose="020B0503020204020204" pitchFamily="34" charset="-122"/>
              <a:ea typeface="微软雅黑" panose="020B0503020204020204" pitchFamily="34" charset="-122"/>
            </a:endParaRPr>
          </a:p>
        </p:txBody>
      </p:sp>
      <p:sp>
        <p:nvSpPr>
          <p:cNvPr id="2" name="文本框 1"/>
          <p:cNvSpPr txBox="1"/>
          <p:nvPr/>
        </p:nvSpPr>
        <p:spPr>
          <a:xfrm>
            <a:off x="2230755" y="3953510"/>
            <a:ext cx="9351010" cy="2092881"/>
          </a:xfrm>
          <a:prstGeom prst="rect">
            <a:avLst/>
          </a:prstGeom>
          <a:noFill/>
        </p:spPr>
        <p:txBody>
          <a:bodyPr wrap="square" rtlCol="0" anchor="t">
            <a:spAutoFit/>
          </a:bodyPr>
          <a:lstStyle/>
          <a:p>
            <a:pPr>
              <a:lnSpc>
                <a:spcPts val="3900"/>
              </a:lnSpc>
            </a:pPr>
            <a:r>
              <a:rPr lang="zh-CN" altLang="en-US" sz="2800" dirty="0" smtClean="0"/>
              <a:t>全会发扬民主、集思广益，充分运用</a:t>
            </a:r>
            <a:r>
              <a:rPr lang="en-US" sz="2800" dirty="0" smtClean="0"/>
              <a:t>“</a:t>
            </a:r>
            <a:r>
              <a:rPr lang="zh-CN" altLang="en-US" sz="2800" dirty="0" smtClean="0"/>
              <a:t>大学习、大讨论、大调研</a:t>
            </a:r>
            <a:r>
              <a:rPr lang="en-US" sz="2800" dirty="0" smtClean="0"/>
              <a:t>”</a:t>
            </a:r>
            <a:r>
              <a:rPr lang="zh-CN" altLang="en-US" sz="2800" dirty="0" smtClean="0"/>
              <a:t>成果，广泛征求各地、各部门、各方面意见建议，充分凝聚了全省各级党组织和广大党员干部的智慧</a:t>
            </a:r>
            <a:endParaRPr lang="en-US" altLang="zh-CN" sz="2800" dirty="0" smtClean="0"/>
          </a:p>
          <a:p>
            <a:pPr>
              <a:lnSpc>
                <a:spcPts val="3900"/>
              </a:lnSpc>
            </a:pP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形成高度共识 提振信心决心</a:t>
            </a:r>
            <a:endParaRPr lang="en-US"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8" name="肘形连接符 7"/>
          <p:cNvCxnSpPr/>
          <p:nvPr/>
        </p:nvCxnSpPr>
        <p:spPr>
          <a:xfrm rot="5400000" flipV="1">
            <a:off x="-877569" y="2333625"/>
            <a:ext cx="4560570" cy="1406525"/>
          </a:xfrm>
          <a:prstGeom prst="bentConnector3">
            <a:avLst>
              <a:gd name="adj1" fmla="val 50007"/>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Title"/>
          <p:cNvSpPr/>
          <p:nvPr>
            <p:custDataLst>
              <p:tags r:id="rId1"/>
            </p:custDataLst>
          </p:nvPr>
        </p:nvSpPr>
        <p:spPr>
          <a:xfrm>
            <a:off x="977265" y="1630680"/>
            <a:ext cx="10146665" cy="3286125"/>
          </a:xfrm>
          <a:prstGeom prst="roundRect">
            <a:avLst>
              <a:gd name="adj" fmla="val 9124"/>
            </a:avLst>
          </a:prstGeom>
          <a:solidFill>
            <a:srgbClr val="9A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第二部分</a:t>
            </a:r>
            <a:endPar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endPar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四川工作的根本指针</a:t>
            </a:r>
            <a:endParaRPr lang="en-US" altLang="zh-CN"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endParaRPr lang="en-US" altLang="zh-CN" sz="1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spcBef>
                <a:spcPts val="600"/>
              </a:spcBef>
            </a:pPr>
            <a:r>
              <a:rPr lang="en-US" altLang="zh-CN"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习近平新时代中国特色社会主义思想和</a:t>
            </a:r>
            <a:endParaRPr lang="en-US" altLang="zh-CN"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spcBef>
                <a:spcPts val="600"/>
              </a:spcBef>
            </a:pPr>
            <a:r>
              <a:rPr lang="en-US" altLang="zh-CN"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习近平总书记对四川工作系列重要指示精神</a:t>
            </a:r>
            <a:endParaRPr lang="zh-CN" altLang="en-US" sz="32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4226" y="1704010"/>
            <a:ext cx="10877338" cy="4131900"/>
          </a:xfrm>
          <a:prstGeom prst="rect">
            <a:avLst/>
          </a:prstGeom>
          <a:noFill/>
          <a:ln w="9525">
            <a:solidFill>
              <a:srgbClr val="C00000"/>
            </a:solidFill>
          </a:ln>
        </p:spPr>
        <p:txBody>
          <a:bodyPr wrap="square">
            <a:spAutoFit/>
          </a:bodyPr>
          <a:lstStyle/>
          <a:p>
            <a:pPr marL="342900" indent="-342900" algn="just">
              <a:lnSpc>
                <a:spcPts val="4500"/>
              </a:lnSpc>
              <a:buClr>
                <a:srgbClr val="C00000"/>
              </a:buClr>
            </a:pPr>
            <a:r>
              <a:rPr lang="zh-CN" altLang="en-US" sz="2800" dirty="0" smtClean="0">
                <a:latin typeface="微软雅黑" panose="020B0503020204020204" pitchFamily="34" charset="-122"/>
                <a:ea typeface="微软雅黑" panose="020B0503020204020204" pitchFamily="34" charset="-122"/>
              </a:rPr>
              <a:t>清华书记指出：习近平新时代中国特色社会主义思想“四川篇”</a:t>
            </a: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rPr>
              <a:t>来源于</a:t>
            </a:r>
            <a:r>
              <a:rPr lang="zh-CN" altLang="en-US" sz="2800" dirty="0" smtClean="0">
                <a:latin typeface="微软雅黑" panose="020B0503020204020204" pitchFamily="34" charset="-122"/>
                <a:ea typeface="微软雅黑" panose="020B0503020204020204" pitchFamily="34" charset="-122"/>
              </a:rPr>
              <a:t>习近平新时代中国特色社会主义思想宏大理论体系，</a:t>
            </a: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rPr>
              <a:t>根植于</a:t>
            </a:r>
            <a:r>
              <a:rPr lang="zh-CN" altLang="en-US" sz="2800" dirty="0" smtClean="0">
                <a:latin typeface="微软雅黑" panose="020B0503020204020204" pitchFamily="34" charset="-122"/>
                <a:ea typeface="微软雅黑" panose="020B0503020204020204" pitchFamily="34" charset="-122"/>
              </a:rPr>
              <a:t>习近平新时代中国特色社会主义思想在四川的生动实践，</a:t>
            </a: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rPr>
              <a:t>聚焦于</a:t>
            </a:r>
            <a:r>
              <a:rPr lang="zh-CN" altLang="en-US" sz="2800" dirty="0" smtClean="0">
                <a:latin typeface="微软雅黑" panose="020B0503020204020204" pitchFamily="34" charset="-122"/>
                <a:ea typeface="微软雅黑" panose="020B0503020204020204" pitchFamily="34" charset="-122"/>
              </a:rPr>
              <a:t>推动治蜀兴川再上新台阶的时代课题，</a:t>
            </a: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科学回答了新时代四川“</a:t>
            </a:r>
            <a:r>
              <a:rPr lang="zh-CN" altLang="en-US" sz="2800" b="1" dirty="0" smtClean="0">
                <a:latin typeface="微软雅黑" panose="020B0503020204020204" pitchFamily="34" charset="-122"/>
                <a:ea typeface="微软雅黑" panose="020B0503020204020204" pitchFamily="34" charset="-122"/>
              </a:rPr>
              <a:t>怎么看、怎么办、怎么干”</a:t>
            </a:r>
            <a:r>
              <a:rPr lang="zh-CN" altLang="en-US" sz="2800" dirty="0" smtClean="0">
                <a:latin typeface="微软雅黑" panose="020B0503020204020204" pitchFamily="34" charset="-122"/>
                <a:ea typeface="微软雅黑" panose="020B0503020204020204" pitchFamily="34" charset="-122"/>
              </a:rPr>
              <a:t>等一系列</a:t>
            </a:r>
            <a:endParaRPr lang="en-US" altLang="zh-CN" sz="28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zh-CN" altLang="en-US" sz="2800" dirty="0" smtClean="0">
                <a:latin typeface="微软雅黑" panose="020B0503020204020204" pitchFamily="34" charset="-122"/>
                <a:ea typeface="微软雅黑" panose="020B0503020204020204" pitchFamily="34" charset="-122"/>
              </a:rPr>
              <a:t>    重大问题，是指导治蜀兴川实践的强大思想武器。</a:t>
            </a:r>
            <a:endParaRPr lang="en-US" altLang="zh-CN" sz="28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4" name="矩形 3"/>
          <p:cNvSpPr/>
          <p:nvPr/>
        </p:nvSpPr>
        <p:spPr>
          <a:xfrm rot="20666847">
            <a:off x="1084407" y="577828"/>
            <a:ext cx="2349107" cy="758394"/>
          </a:xfrm>
          <a:prstGeom prst="rect">
            <a:avLst/>
          </a:prstGeom>
          <a:solidFill>
            <a:srgbClr val="C0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FFFF00"/>
                </a:solidFill>
                <a:latin typeface="微软雅黑" panose="020B0503020204020204" pitchFamily="34" charset="-122"/>
                <a:ea typeface="微软雅黑" panose="020B0503020204020204" pitchFamily="34" charset="-122"/>
              </a:rPr>
              <a:t>怎么理解？</a:t>
            </a:r>
            <a:endParaRPr lang="zh-CN" altLang="en-US" sz="3200"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2749" y="1255501"/>
            <a:ext cx="10886937" cy="4013406"/>
          </a:xfrm>
          <a:prstGeom prst="rect">
            <a:avLst/>
          </a:prstGeom>
          <a:noFill/>
          <a:ln w="9525">
            <a:noFill/>
          </a:ln>
        </p:spPr>
        <p:txBody>
          <a:bodyPr wrap="square">
            <a:spAutoFit/>
          </a:bodyPr>
          <a:lstStyle/>
          <a:p>
            <a:pPr marL="342900" indent="-342900" algn="just">
              <a:lnSpc>
                <a:spcPct val="130000"/>
              </a:lnSpc>
              <a:spcBef>
                <a:spcPts val="2400"/>
              </a:spcBef>
              <a:buClr>
                <a:srgbClr val="C00000"/>
              </a:buClr>
            </a:pP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十九大</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pPr marL="342900" indent="-342900" algn="just">
              <a:lnSpc>
                <a:spcPct val="1300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习近平新时代中国特色社会主义思想是全党全国人民为实现中华</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pPr marL="342900" indent="-342900" algn="just">
              <a:lnSpc>
                <a:spcPct val="130000"/>
              </a:lnSpc>
              <a:buClr>
                <a:srgbClr val="C00000"/>
              </a:buClr>
            </a:pP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   </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民族伟大复兴而奋斗的行动指南，必须长期坚持并不断发展</a:t>
            </a:r>
            <a:r>
              <a:rPr lang="zh-CN" altLang="en-US" sz="2800" dirty="0" smtClean="0">
                <a:solidFill>
                  <a:schemeClr val="tx1">
                    <a:lumMod val="75000"/>
                    <a:lumOff val="25000"/>
                  </a:schemeClr>
                </a:solidFill>
                <a:latin typeface="Arial" panose="020B0604020202020204"/>
                <a:ea typeface="微软雅黑" panose="020B0503020204020204" pitchFamily="34" charset="-122"/>
                <a:cs typeface="宋体" panose="02010600030101010101" pitchFamily="2" charset="-122"/>
                <a:sym typeface="Arial" panose="020B0604020202020204"/>
              </a:rPr>
              <a:t>。</a:t>
            </a:r>
            <a:endParaRPr lang="en-US" altLang="zh-CN" sz="2800" dirty="0" smtClean="0">
              <a:solidFill>
                <a:schemeClr val="tx1">
                  <a:lumMod val="75000"/>
                  <a:lumOff val="25000"/>
                </a:schemeClr>
              </a:solidFill>
              <a:latin typeface="Arial" panose="020B0604020202020204"/>
              <a:ea typeface="微软雅黑" panose="020B0503020204020204" pitchFamily="34" charset="-122"/>
              <a:cs typeface="宋体" panose="02010600030101010101" pitchFamily="2" charset="-122"/>
              <a:sym typeface="Arial" panose="020B0604020202020204"/>
            </a:endParaRPr>
          </a:p>
          <a:p>
            <a:pPr marL="342900" indent="-342900" algn="just">
              <a:lnSpc>
                <a:spcPct val="130000"/>
              </a:lnSpc>
              <a:buClr>
                <a:srgbClr val="C00000"/>
              </a:buClr>
            </a:pPr>
            <a:endParaRPr lang="en-US" altLang="zh-CN" sz="2800" dirty="0" smtClean="0">
              <a:solidFill>
                <a:schemeClr val="tx1">
                  <a:lumMod val="75000"/>
                  <a:lumOff val="25000"/>
                </a:schemeClr>
              </a:solidFill>
              <a:latin typeface="Arial" panose="020B0604020202020204"/>
              <a:ea typeface="微软雅黑" panose="020B0503020204020204" pitchFamily="34" charset="-122"/>
              <a:cs typeface="宋体" panose="02010600030101010101" pitchFamily="2" charset="-122"/>
              <a:sym typeface="Arial" panose="020B0604020202020204"/>
            </a:endParaRPr>
          </a:p>
          <a:p>
            <a:pPr marL="342900" indent="-342900" algn="just">
              <a:lnSpc>
                <a:spcPct val="130000"/>
              </a:lnSpc>
              <a:buClr>
                <a:srgbClr val="C00000"/>
              </a:buClr>
              <a:buFont typeface="Wingdings" panose="05000000000000000000" pitchFamily="2" charset="2"/>
              <a:buChar char="n"/>
            </a:pPr>
            <a:r>
              <a:rPr lang="zh-CN" altLang="en-US" sz="2800" b="1" dirty="0" smtClean="0">
                <a:sym typeface="Arial" panose="020B0604020202020204"/>
              </a:rPr>
              <a:t>中国共产党章程</a:t>
            </a:r>
            <a:r>
              <a:rPr lang="zh-CN" altLang="en-US" sz="2800" dirty="0" smtClean="0">
                <a:sym typeface="Arial" panose="020B0604020202020204"/>
              </a:rPr>
              <a:t>（</a:t>
            </a:r>
            <a:r>
              <a:rPr lang="en-US" altLang="zh-CN" sz="2800" dirty="0" smtClean="0">
                <a:sym typeface="Arial" panose="020B0604020202020204"/>
              </a:rPr>
              <a:t>2017</a:t>
            </a:r>
            <a:r>
              <a:rPr lang="zh-CN" altLang="en-US" sz="2800" dirty="0" smtClean="0">
                <a:sym typeface="Arial" panose="020B0604020202020204"/>
              </a:rPr>
              <a:t>年</a:t>
            </a:r>
            <a:r>
              <a:rPr lang="en-US" altLang="zh-CN" sz="2800" dirty="0" smtClean="0">
                <a:sym typeface="Arial" panose="020B0604020202020204"/>
              </a:rPr>
              <a:t>10</a:t>
            </a:r>
            <a:r>
              <a:rPr lang="zh-CN" altLang="en-US" sz="2800" dirty="0" smtClean="0">
                <a:sym typeface="Arial" panose="020B0604020202020204"/>
              </a:rPr>
              <a:t>月</a:t>
            </a:r>
            <a:r>
              <a:rPr lang="en-US" altLang="zh-CN" sz="2800" dirty="0" smtClean="0">
                <a:sym typeface="Arial" panose="020B0604020202020204"/>
              </a:rPr>
              <a:t>24</a:t>
            </a:r>
            <a:r>
              <a:rPr lang="zh-CN" altLang="en-US" sz="2800" dirty="0" smtClean="0">
                <a:sym typeface="Arial" panose="020B0604020202020204"/>
              </a:rPr>
              <a:t>日通过）</a:t>
            </a:r>
            <a:endParaRPr lang="en-US" altLang="zh-CN" sz="2800" dirty="0" smtClean="0">
              <a:sym typeface="Arial" panose="020B0604020202020204"/>
            </a:endParaRPr>
          </a:p>
          <a:p>
            <a:pPr marL="342900" indent="-342900" algn="just">
              <a:lnSpc>
                <a:spcPct val="130000"/>
              </a:lnSpc>
              <a:buClr>
                <a:srgbClr val="C00000"/>
              </a:buClr>
              <a:buFont typeface="Wingdings" panose="05000000000000000000" pitchFamily="2" charset="2"/>
              <a:buChar char="n"/>
            </a:pPr>
            <a:r>
              <a:rPr lang="zh-CN" altLang="en-US" sz="2800" b="1" dirty="0" smtClean="0"/>
              <a:t>中华人民共和国宪法修正案</a:t>
            </a:r>
            <a:r>
              <a:rPr lang="zh-CN" altLang="en-US" sz="2800" dirty="0" smtClean="0"/>
              <a:t>由中华人民共和国第十三届全国人民代表大会第一次会议通过</a:t>
            </a:r>
            <a:r>
              <a:rPr lang="en-US" altLang="zh-CN" sz="2800" dirty="0" smtClean="0"/>
              <a:t>(2018</a:t>
            </a:r>
            <a:r>
              <a:rPr lang="zh-CN" altLang="en-US" sz="2800" dirty="0" smtClean="0"/>
              <a:t>年</a:t>
            </a:r>
            <a:r>
              <a:rPr lang="en-US" altLang="zh-CN" sz="2800" dirty="0" smtClean="0"/>
              <a:t>3</a:t>
            </a:r>
            <a:r>
              <a:rPr lang="zh-CN" altLang="en-US" sz="2800" dirty="0" smtClean="0"/>
              <a:t>月</a:t>
            </a:r>
            <a:r>
              <a:rPr lang="en-US" altLang="zh-CN" sz="2800" dirty="0" smtClean="0"/>
              <a:t>11</a:t>
            </a:r>
            <a:r>
              <a:rPr lang="zh-CN" altLang="en-US" sz="2800" dirty="0" smtClean="0"/>
              <a:t>日</a:t>
            </a:r>
            <a:r>
              <a:rPr lang="en-US" altLang="zh-CN" sz="2800" dirty="0" smtClean="0"/>
              <a:t>)</a:t>
            </a:r>
            <a:endParaRPr lang="en-US" altLang="zh-CN" sz="2800" dirty="0" smtClean="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33984" y="825754"/>
            <a:ext cx="10448544" cy="1200329"/>
          </a:xfrm>
          <a:prstGeom prst="rect">
            <a:avLst/>
          </a:prstGeom>
          <a:noFill/>
          <a:ln w="9525">
            <a:solidFill>
              <a:srgbClr val="C00000"/>
            </a:solidFill>
          </a:ln>
        </p:spPr>
        <p:txBody>
          <a:bodyPr wrap="square">
            <a:spAutoFit/>
          </a:bodyPr>
          <a:lstStyle>
            <a:defPPr>
              <a:defRPr lang="zh-CN"/>
            </a:defPPr>
            <a:lvl1pPr algn="ctr">
              <a:defRPr sz="4000" b="1" u="none">
                <a:solidFill>
                  <a:srgbClr val="C00000"/>
                </a:solidFill>
                <a:latin typeface="Arial" panose="020B0604020202020204"/>
                <a:ea typeface="微软雅黑" panose="020B0503020204020204" pitchFamily="34" charset="-122"/>
                <a:cs typeface="微软雅黑" panose="020B0503020204020204" pitchFamily="34" charset="-122"/>
              </a:defRPr>
            </a:lvl1pPr>
          </a:lstStyle>
          <a:p>
            <a:pPr algn="l"/>
            <a:r>
              <a:rPr lang="zh-CN" altLang="en-US" sz="3600" dirty="0" smtClean="0">
                <a:solidFill>
                  <a:schemeClr val="tx1"/>
                </a:solidFill>
                <a:latin typeface="微软雅黑" panose="020B0503020204020204" pitchFamily="34" charset="-122"/>
                <a:ea typeface="微软雅黑" panose="020B0503020204020204" pitchFamily="34" charset="-122"/>
                <a:sym typeface="Arial" panose="020B0604020202020204"/>
              </a:rPr>
              <a:t>中国特色社会主义是：</a:t>
            </a:r>
            <a:endParaRPr lang="en-US" altLang="zh-CN" sz="3600" dirty="0" smtClean="0">
              <a:solidFill>
                <a:schemeClr val="tx1"/>
              </a:solidFill>
              <a:latin typeface="微软雅黑" panose="020B0503020204020204" pitchFamily="34" charset="-122"/>
              <a:ea typeface="微软雅黑" panose="020B0503020204020204" pitchFamily="34" charset="-122"/>
              <a:sym typeface="Arial" panose="020B0604020202020204"/>
            </a:endParaRPr>
          </a:p>
          <a:p>
            <a:pPr algn="l"/>
            <a:r>
              <a:rPr lang="zh-CN" altLang="en-US" sz="3600" dirty="0" smtClean="0">
                <a:solidFill>
                  <a:schemeClr val="tx1"/>
                </a:solidFill>
                <a:latin typeface="微软雅黑" panose="020B0503020204020204" pitchFamily="34" charset="-122"/>
                <a:ea typeface="微软雅黑" panose="020B0503020204020204" pitchFamily="34" charset="-122"/>
                <a:sym typeface="Arial" panose="020B0604020202020204"/>
              </a:rPr>
              <a:t>改革开放以来党的全部理论和实践的主题</a:t>
            </a:r>
            <a:endParaRPr lang="zh-CN" altLang="en-US" sz="3600" dirty="0">
              <a:solidFill>
                <a:schemeClr val="tx1"/>
              </a:solidFill>
              <a:latin typeface="微软雅黑" panose="020B0503020204020204" pitchFamily="34" charset="-122"/>
              <a:ea typeface="微软雅黑" panose="020B0503020204020204" pitchFamily="34" charset="-122"/>
              <a:sym typeface="Arial" panose="020B0604020202020204"/>
            </a:endParaRPr>
          </a:p>
        </p:txBody>
      </p:sp>
      <p:sp>
        <p:nvSpPr>
          <p:cNvPr id="3" name="文本框 2"/>
          <p:cNvSpPr txBox="1"/>
          <p:nvPr/>
        </p:nvSpPr>
        <p:spPr>
          <a:xfrm>
            <a:off x="1950084" y="2260966"/>
            <a:ext cx="8355965" cy="535531"/>
          </a:xfrm>
          <a:prstGeom prst="rect">
            <a:avLst/>
          </a:prstGeom>
          <a:noFill/>
          <a:ln w="9525">
            <a:noFill/>
          </a:ln>
        </p:spPr>
        <p:txBody>
          <a:bodyPr wrap="square">
            <a:spAutoFit/>
          </a:bodyPr>
          <a:lstStyle/>
          <a:p>
            <a:pPr>
              <a:lnSpc>
                <a:spcPct val="90000"/>
              </a:lnSpc>
              <a:buFont typeface="Wingdings" panose="05000000000000000000" pitchFamily="2" charset="2"/>
              <a:buNone/>
              <a:defRPr/>
            </a:pPr>
            <a:endParaRPr lang="en-US" altLang="zh-CN" sz="3200"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14272" y="2633472"/>
            <a:ext cx="9729216" cy="2308324"/>
          </a:xfrm>
          <a:prstGeom prst="rect">
            <a:avLst/>
          </a:prstGeom>
        </p:spPr>
        <p:txBody>
          <a:bodyPr wrap="square">
            <a:spAutoFit/>
          </a:bodyPr>
          <a:lstStyle/>
          <a:p>
            <a:r>
              <a:rPr lang="zh-CN" altLang="en-US" sz="3600" dirty="0" smtClean="0">
                <a:latin typeface="微软雅黑" panose="020B0503020204020204" pitchFamily="34" charset="-122"/>
                <a:ea typeface="微软雅黑" panose="020B0503020204020204" pitchFamily="34" charset="-122"/>
              </a:rPr>
              <a:t>以中国特色社会主义这一鲜明主题，向党内外、</a:t>
            </a:r>
            <a:endParaRPr lang="en-US" altLang="zh-CN" sz="3600" dirty="0" smtClean="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3600" dirty="0" smtClean="0">
                <a:latin typeface="微软雅黑" panose="020B0503020204020204" pitchFamily="34" charset="-122"/>
                <a:ea typeface="微软雅黑" panose="020B0503020204020204" pitchFamily="34" charset="-122"/>
              </a:rPr>
              <a:t>国内外宣示</a:t>
            </a:r>
            <a:r>
              <a:rPr lang="zh-CN" altLang="en-US" sz="3600" b="1" dirty="0" smtClean="0">
                <a:latin typeface="微软雅黑" panose="020B0503020204020204" pitchFamily="34" charset="-122"/>
                <a:ea typeface="微软雅黑" panose="020B0503020204020204" pitchFamily="34" charset="-122"/>
              </a:rPr>
              <a:t>举什么旗、走什么路、以什么样的</a:t>
            </a:r>
            <a:endParaRPr lang="en-US" altLang="zh-CN" sz="36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3600" b="1" dirty="0" smtClean="0">
                <a:latin typeface="微软雅黑" panose="020B0503020204020204" pitchFamily="34" charset="-122"/>
                <a:ea typeface="微软雅黑" panose="020B0503020204020204" pitchFamily="34" charset="-122"/>
              </a:rPr>
              <a:t>精神状态、担负什么样的历史使命、实现什么</a:t>
            </a:r>
            <a:endParaRPr lang="en-US" altLang="zh-CN" sz="36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en-US" altLang="zh-CN" sz="3600" b="1" dirty="0" smtClean="0">
                <a:latin typeface="微软雅黑" panose="020B0503020204020204" pitchFamily="34" charset="-122"/>
                <a:ea typeface="微软雅黑" panose="020B0503020204020204" pitchFamily="34" charset="-122"/>
              </a:rPr>
              <a:t> </a:t>
            </a:r>
            <a:r>
              <a:rPr lang="zh-CN" altLang="en-US" sz="3600" b="1" dirty="0" smtClean="0">
                <a:latin typeface="微软雅黑" panose="020B0503020204020204" pitchFamily="34" charset="-122"/>
                <a:ea typeface="微软雅黑" panose="020B0503020204020204" pitchFamily="34" charset="-122"/>
              </a:rPr>
              <a:t>样的奋斗目标</a:t>
            </a:r>
            <a:r>
              <a:rPr lang="zh-CN" altLang="en-US" sz="3600" dirty="0" smtClean="0">
                <a:latin typeface="微软雅黑" panose="020B0503020204020204" pitchFamily="34" charset="-122"/>
                <a:ea typeface="微软雅黑" panose="020B0503020204020204" pitchFamily="34" charset="-122"/>
              </a:rPr>
              <a:t>。</a:t>
            </a:r>
            <a:endParaRPr lang="en-US" altLang="zh-CN" sz="2800" dirty="0" smtClean="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95480" y="1718164"/>
            <a:ext cx="9275246" cy="2628412"/>
          </a:xfrm>
          <a:prstGeom prst="rect">
            <a:avLst/>
          </a:prstGeom>
          <a:noFill/>
          <a:ln w="9525">
            <a:noFill/>
          </a:ln>
        </p:spPr>
        <p:txBody>
          <a:bodyPr wrap="square">
            <a:spAutoFit/>
          </a:bodyPr>
          <a:lstStyle/>
          <a:p>
            <a:pPr marL="342900" indent="-342900" algn="just">
              <a:lnSpc>
                <a:spcPct val="130000"/>
              </a:lnSpc>
              <a:spcBef>
                <a:spcPts val="2400"/>
              </a:spcBef>
              <a:buClr>
                <a:srgbClr val="C00000"/>
              </a:buClr>
            </a:pPr>
            <a:r>
              <a:rPr lang="zh-CN" altLang="en-US" sz="3200" u="none"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这就是必须从理论和实践结合上系统回答：</a:t>
            </a:r>
            <a:endParaRPr lang="en-US" altLang="zh-CN" sz="3200" u="none"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a:p>
            <a:pPr marL="342900" indent="-342900" algn="just">
              <a:lnSpc>
                <a:spcPct val="130000"/>
              </a:lnSpc>
              <a:spcBef>
                <a:spcPts val="2400"/>
              </a:spcBef>
              <a:buClr>
                <a:srgbClr val="C00000"/>
              </a:buClr>
              <a:buFont typeface="Wingdings" panose="05000000000000000000" pitchFamily="2" charset="2"/>
              <a:buChar char="n"/>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新时代坚持和发展</a:t>
            </a: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什么样</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的中国特色社会主义？</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a:p>
            <a:pPr marL="342900" indent="-342900" algn="just">
              <a:lnSpc>
                <a:spcPct val="130000"/>
              </a:lnSpc>
              <a:spcBef>
                <a:spcPts val="2400"/>
              </a:spcBef>
              <a:buClr>
                <a:srgbClr val="C00000"/>
              </a:buClr>
              <a:buFont typeface="Wingdings" panose="05000000000000000000" pitchFamily="2" charset="2"/>
              <a:buChar char="n"/>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怎样</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坚持和发展中国特色社会主义。</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p:txBody>
      </p:sp>
      <p:sp>
        <p:nvSpPr>
          <p:cNvPr id="4" name="MH_Title"/>
          <p:cNvSpPr/>
          <p:nvPr>
            <p:custDataLst>
              <p:tags r:id="rId1"/>
            </p:custDataLst>
          </p:nvPr>
        </p:nvSpPr>
        <p:spPr>
          <a:xfrm>
            <a:off x="476656" y="718630"/>
            <a:ext cx="5577580" cy="808484"/>
          </a:xfrm>
          <a:prstGeom prst="roundRect">
            <a:avLst>
              <a:gd name="adj" fmla="val 9124"/>
            </a:avLst>
          </a:prstGeom>
          <a:solidFill>
            <a:schemeClr val="bg2"/>
          </a:solidFill>
          <a:ln w="190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685800">
              <a:defRPr/>
            </a:pPr>
            <a:r>
              <a:rPr lang="zh-CN" altLang="en-US" sz="4000" b="1" spc="150" dirty="0" smtClean="0">
                <a:solidFill>
                  <a:schemeClr val="tx1"/>
                </a:solidFill>
                <a:latin typeface="Arial" panose="020B0604020202020204"/>
                <a:ea typeface="微软雅黑" panose="020B0503020204020204" pitchFamily="34" charset="-122"/>
                <a:sym typeface="Arial" panose="020B0604020202020204"/>
              </a:rPr>
              <a:t>一个重大时代课题</a:t>
            </a:r>
            <a:endParaRPr lang="zh-CN" altLang="en-US" sz="4000" b="1" spc="150" dirty="0">
              <a:solidFill>
                <a:schemeClr val="tx1"/>
              </a:solidFill>
              <a:latin typeface="Arial" panose="020B0604020202020204"/>
              <a:ea typeface="微软雅黑" panose="020B0503020204020204" pitchFamily="34" charset="-122"/>
              <a:sym typeface="Arial" panose="020B0604020202020204"/>
            </a:endParaRPr>
          </a:p>
        </p:txBody>
      </p:sp>
      <p:sp>
        <p:nvSpPr>
          <p:cNvPr id="5" name="圆角矩形 4"/>
          <p:cNvSpPr/>
          <p:nvPr/>
        </p:nvSpPr>
        <p:spPr>
          <a:xfrm>
            <a:off x="2042808" y="4717915"/>
            <a:ext cx="7675124" cy="110895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30000"/>
              </a:lnSpc>
              <a:buClr>
                <a:srgbClr val="C00000"/>
              </a:buClr>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对这个重大时代课题的回答构成为习近平</a:t>
            </a:r>
            <a:endParaRPr lang="en-US" altLang="zh-CN"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a:p>
            <a:pPr marL="342900" indent="-342900" algn="just">
              <a:lnSpc>
                <a:spcPct val="130000"/>
              </a:lnSpc>
              <a:buClr>
                <a:srgbClr val="C00000"/>
              </a:buClr>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新时代中国特色社会主义思想的主要内容</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7396" y="665630"/>
            <a:ext cx="10029217" cy="954107"/>
          </a:xfrm>
          <a:prstGeom prst="rect">
            <a:avLst/>
          </a:prstGeom>
          <a:solidFill>
            <a:schemeClr val="accent2">
              <a:lumMod val="20000"/>
              <a:lumOff val="80000"/>
            </a:schemeClr>
          </a:solidFill>
          <a:ln w="9525">
            <a:noFill/>
          </a:ln>
        </p:spPr>
        <p:txBody>
          <a:bodyPr wrap="square">
            <a:spAutoFit/>
          </a:bodyPr>
          <a:lstStyle/>
          <a:p>
            <a:pPr>
              <a:buNone/>
            </a:pPr>
            <a:r>
              <a:rPr lang="zh-CN" altLang="en-US" sz="2800" dirty="0" smtClean="0">
                <a:latin typeface="微软雅黑" panose="020B0503020204020204" pitchFamily="34" charset="-122"/>
                <a:ea typeface="微软雅黑" panose="020B0503020204020204" pitchFamily="34" charset="-122"/>
              </a:rPr>
              <a:t>八个明确和十四个坚持</a:t>
            </a:r>
            <a:endParaRPr lang="en-US" altLang="zh-CN" sz="2800" dirty="0" smtClean="0">
              <a:latin typeface="微软雅黑" panose="020B0503020204020204" pitchFamily="34" charset="-122"/>
              <a:ea typeface="微软雅黑" panose="020B0503020204020204" pitchFamily="34" charset="-122"/>
            </a:endParaRPr>
          </a:p>
          <a:p>
            <a:pPr>
              <a:buNone/>
            </a:pP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习近平</a:t>
            </a:r>
            <a:r>
              <a:rPr lang="zh-CN" altLang="zh-CN" sz="2800" dirty="0" smtClean="0">
                <a:latin typeface="微软雅黑" panose="020B0503020204020204" pitchFamily="34" charset="-122"/>
                <a:ea typeface="微软雅黑" panose="020B0503020204020204" pitchFamily="34" charset="-122"/>
              </a:rPr>
              <a:t>新时代中国特色社会主义思想</a:t>
            </a:r>
            <a:r>
              <a:rPr lang="zh-CN" altLang="en-US" sz="2800" dirty="0" smtClean="0">
                <a:latin typeface="微软雅黑" panose="020B0503020204020204" pitchFamily="34" charset="-122"/>
                <a:ea typeface="微软雅黑" panose="020B0503020204020204" pitchFamily="34" charset="-122"/>
              </a:rPr>
              <a:t>的高度凝炼</a:t>
            </a:r>
            <a:endParaRPr lang="en-US" altLang="zh-CN" sz="2800" dirty="0" smtClean="0">
              <a:latin typeface="微软雅黑" panose="020B0503020204020204" pitchFamily="34" charset="-122"/>
              <a:ea typeface="微软雅黑" panose="020B0503020204020204" pitchFamily="34" charset="-122"/>
            </a:endParaRPr>
          </a:p>
        </p:txBody>
      </p:sp>
      <p:sp>
        <p:nvSpPr>
          <p:cNvPr id="5" name="矩形 4"/>
          <p:cNvSpPr/>
          <p:nvPr/>
        </p:nvSpPr>
        <p:spPr>
          <a:xfrm>
            <a:off x="1021402" y="2052537"/>
            <a:ext cx="2502086" cy="65175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zh-CN" altLang="en-US" sz="2800" dirty="0" smtClean="0">
                <a:latin typeface="微软雅黑" panose="020B0503020204020204" pitchFamily="34" charset="-122"/>
                <a:ea typeface="微软雅黑" panose="020B0503020204020204" pitchFamily="34" charset="-122"/>
              </a:rPr>
              <a:t>“八个明确”</a:t>
            </a:r>
            <a:endParaRPr lang="en-US" altLang="zh-CN" sz="2800" dirty="0" smtClean="0">
              <a:latin typeface="微软雅黑" panose="020B0503020204020204" pitchFamily="34" charset="-122"/>
              <a:ea typeface="微软雅黑" panose="020B0503020204020204" pitchFamily="34" charset="-122"/>
            </a:endParaRPr>
          </a:p>
        </p:txBody>
      </p:sp>
      <p:sp>
        <p:nvSpPr>
          <p:cNvPr id="6" name="矩形 5"/>
          <p:cNvSpPr/>
          <p:nvPr/>
        </p:nvSpPr>
        <p:spPr>
          <a:xfrm>
            <a:off x="1922833" y="4140741"/>
            <a:ext cx="2726988" cy="557719"/>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zh-CN" altLang="en-US" sz="2800" dirty="0" smtClean="0">
                <a:latin typeface="微软雅黑" panose="020B0503020204020204" pitchFamily="34" charset="-122"/>
                <a:ea typeface="微软雅黑" panose="020B0503020204020204" pitchFamily="34" charset="-122"/>
              </a:rPr>
              <a:t>“十四个坚持”</a:t>
            </a:r>
            <a:endParaRPr lang="en-US" altLang="zh-CN" sz="2800" dirty="0" smtClean="0">
              <a:latin typeface="微软雅黑" panose="020B0503020204020204" pitchFamily="34" charset="-122"/>
              <a:ea typeface="微软雅黑" panose="020B0503020204020204" pitchFamily="34" charset="-122"/>
            </a:endParaRPr>
          </a:p>
        </p:txBody>
      </p:sp>
      <p:sp>
        <p:nvSpPr>
          <p:cNvPr id="7" name="文本框 2"/>
          <p:cNvSpPr txBox="1"/>
          <p:nvPr/>
        </p:nvSpPr>
        <p:spPr>
          <a:xfrm>
            <a:off x="2078349" y="3078997"/>
            <a:ext cx="8602492" cy="584775"/>
          </a:xfrm>
          <a:prstGeom prst="rect">
            <a:avLst/>
          </a:prstGeom>
          <a:noFill/>
          <a:ln w="19050">
            <a:solidFill>
              <a:srgbClr val="C00000"/>
            </a:solidFill>
          </a:ln>
        </p:spPr>
        <p:txBody>
          <a:bodyPr wrap="square">
            <a:spAutoFit/>
          </a:bodyPr>
          <a:lstStyle/>
          <a:p>
            <a:pPr>
              <a:spcBef>
                <a:spcPts val="600"/>
              </a:spcBef>
            </a:pPr>
            <a:r>
              <a:rPr lang="zh-CN" altLang="en-US" sz="2800" dirty="0" smtClean="0">
                <a:latin typeface="微软雅黑" panose="020B0503020204020204" pitchFamily="34" charset="-122"/>
                <a:ea typeface="微软雅黑" panose="020B0503020204020204" pitchFamily="34" charset="-122"/>
              </a:rPr>
              <a:t>是</a:t>
            </a:r>
            <a:r>
              <a:rPr lang="zh-CN" altLang="zh-CN" sz="2800" dirty="0" smtClean="0">
                <a:latin typeface="微软雅黑" panose="020B0503020204020204" pitchFamily="34" charset="-122"/>
                <a:ea typeface="微软雅黑" panose="020B0503020204020204" pitchFamily="34" charset="-122"/>
              </a:rPr>
              <a:t>指导思想层面的表述，</a:t>
            </a: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侧重于理论与思想的要求</a:t>
            </a:r>
            <a:r>
              <a:rPr lang="zh-CN" altLang="zh-CN" sz="3200" dirty="0" smtClean="0">
                <a:latin typeface="微软雅黑" panose="020B0503020204020204" pitchFamily="34" charset="-122"/>
                <a:ea typeface="微软雅黑" panose="020B0503020204020204" pitchFamily="34" charset="-122"/>
              </a:rPr>
              <a:t>。</a:t>
            </a:r>
            <a:endParaRPr lang="en-US" altLang="zh-CN" sz="3200" dirty="0" smtClean="0">
              <a:latin typeface="微软雅黑" panose="020B0503020204020204" pitchFamily="34" charset="-122"/>
              <a:ea typeface="微软雅黑" panose="020B0503020204020204" pitchFamily="34" charset="-122"/>
            </a:endParaRPr>
          </a:p>
        </p:txBody>
      </p:sp>
      <p:sp>
        <p:nvSpPr>
          <p:cNvPr id="8" name="文本框 2"/>
          <p:cNvSpPr txBox="1"/>
          <p:nvPr/>
        </p:nvSpPr>
        <p:spPr>
          <a:xfrm>
            <a:off x="2739959" y="5064348"/>
            <a:ext cx="9095360" cy="584775"/>
          </a:xfrm>
          <a:prstGeom prst="rect">
            <a:avLst/>
          </a:prstGeom>
          <a:solidFill>
            <a:schemeClr val="bg1"/>
          </a:solidFill>
          <a:ln w="19050">
            <a:solidFill>
              <a:srgbClr val="C00000"/>
            </a:solidFill>
          </a:ln>
        </p:spPr>
        <p:txBody>
          <a:bodyPr wrap="square">
            <a:spAutoFit/>
          </a:bodyPr>
          <a:lstStyle/>
          <a:p>
            <a:r>
              <a:rPr lang="zh-CN" altLang="zh-CN" sz="2800" dirty="0" smtClean="0">
                <a:latin typeface="微软雅黑" panose="020B0503020204020204" pitchFamily="34" charset="-122"/>
                <a:ea typeface="微软雅黑" panose="020B0503020204020204" pitchFamily="34" charset="-122"/>
              </a:rPr>
              <a:t>是行动纲领层面的表述</a:t>
            </a:r>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侧重于方针和策略的实践要求</a:t>
            </a:r>
            <a:r>
              <a:rPr lang="zh-CN" altLang="en-US" sz="3200" dirty="0" smtClean="0">
                <a:latin typeface="微软雅黑" panose="020B0503020204020204" pitchFamily="34" charset="-122"/>
                <a:ea typeface="微软雅黑" panose="020B0503020204020204" pitchFamily="34" charset="-122"/>
              </a:rPr>
              <a:t>。</a:t>
            </a:r>
            <a:endParaRPr sz="3200" b="1" u="none"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p:txBody>
      </p:sp>
      <p:cxnSp>
        <p:nvCxnSpPr>
          <p:cNvPr id="10" name="肘形连接符 9"/>
          <p:cNvCxnSpPr/>
          <p:nvPr/>
        </p:nvCxnSpPr>
        <p:spPr>
          <a:xfrm>
            <a:off x="1157591" y="2772383"/>
            <a:ext cx="924130" cy="692129"/>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肘形连接符 11"/>
          <p:cNvCxnSpPr/>
          <p:nvPr/>
        </p:nvCxnSpPr>
        <p:spPr>
          <a:xfrm>
            <a:off x="1869656" y="4749433"/>
            <a:ext cx="988981" cy="682400"/>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478449" y="3500438"/>
            <a:ext cx="3278550"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这一系列重要讲话和指示批示</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文本框 6"/>
          <p:cNvSpPr txBox="1"/>
          <p:nvPr/>
        </p:nvSpPr>
        <p:spPr>
          <a:xfrm>
            <a:off x="551142" y="1341112"/>
            <a:ext cx="9812058" cy="954107"/>
          </a:xfrm>
          <a:prstGeom prst="rect">
            <a:avLst/>
          </a:prstGeom>
          <a:noFill/>
          <a:ln w="28575">
            <a:noFill/>
          </a:ln>
        </p:spPr>
        <p:txBody>
          <a:bodyPr wrap="square" rtlCol="0">
            <a:spAutoFit/>
          </a:bodyPr>
          <a:lstStyle/>
          <a:p>
            <a:pPr>
              <a:buSzPct val="100000"/>
            </a:pPr>
            <a:r>
              <a:rPr lang="zh-CN" altLang="en-US" sz="2800" b="1" dirty="0" smtClean="0">
                <a:latin typeface="微软雅黑" panose="020B0503020204020204" pitchFamily="34" charset="-122"/>
                <a:ea typeface="微软雅黑" panose="020B0503020204020204" pitchFamily="34" charset="-122"/>
              </a:rPr>
              <a:t>省委提出：坚定把习近平新时代中国特色社会主义思想和习近平总书记对四川工作系列重要指示精神作为根本指针</a:t>
            </a:r>
            <a:endParaRPr lang="zh-CN" altLang="en-US" sz="2800" b="1" dirty="0">
              <a:latin typeface="微软雅黑" panose="020B0503020204020204" pitchFamily="34" charset="-122"/>
              <a:ea typeface="微软雅黑" panose="020B0503020204020204" pitchFamily="34" charset="-122"/>
            </a:endParaRPr>
          </a:p>
        </p:txBody>
      </p:sp>
      <p:sp>
        <p:nvSpPr>
          <p:cNvPr id="7" name="矩形 6"/>
          <p:cNvSpPr/>
          <p:nvPr/>
        </p:nvSpPr>
        <p:spPr>
          <a:xfrm>
            <a:off x="2011680" y="2982677"/>
            <a:ext cx="9936480" cy="2526204"/>
          </a:xfrm>
          <a:prstGeom prst="rect">
            <a:avLst/>
          </a:prstGeom>
        </p:spPr>
        <p:txBody>
          <a:bodyPr wrap="square">
            <a:spAutoFit/>
          </a:bodyPr>
          <a:lstStyle/>
          <a:p>
            <a:pPr marL="342900" indent="-342900" algn="just">
              <a:lnSpc>
                <a:spcPct val="130000"/>
              </a:lnSpc>
              <a:buClr>
                <a:srgbClr val="C00000"/>
              </a:buClr>
            </a:pP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指导治蜀兴川实践的强大思想武器</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pPr marL="342900" indent="-342900" algn="just">
              <a:lnSpc>
                <a:spcPct val="130000"/>
              </a:lnSpc>
              <a:buClr>
                <a:srgbClr val="C00000"/>
              </a:buClr>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以习近平同志为核心的党中央对治蜀兴川最明确、全面、精准的定位</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pPr marL="342900" indent="-342900" algn="just">
              <a:lnSpc>
                <a:spcPct val="130000"/>
              </a:lnSpc>
              <a:buClr>
                <a:srgbClr val="C00000"/>
              </a:buClr>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习近平总书记为四川改革发展量身定做的</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定盘星</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pPr marL="342900" indent="-342900" algn="just">
              <a:lnSpc>
                <a:spcPct val="130000"/>
              </a:lnSpc>
              <a:buClr>
                <a:srgbClr val="C00000"/>
              </a:buClr>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习近平新时代中国特色社会主义思想的</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四川篇</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pPr marL="342900" indent="-342900" algn="just">
              <a:lnSpc>
                <a:spcPct val="130000"/>
              </a:lnSpc>
              <a:buClr>
                <a:srgbClr val="C00000"/>
              </a:buClr>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做好新时代四川工作的行动指南和根本遵循</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p:txBody>
      </p:sp>
      <p:sp>
        <p:nvSpPr>
          <p:cNvPr id="8" name="矩形 7"/>
          <p:cNvSpPr/>
          <p:nvPr/>
        </p:nvSpPr>
        <p:spPr>
          <a:xfrm flipH="1">
            <a:off x="907835" y="3610730"/>
            <a:ext cx="692364" cy="707886"/>
          </a:xfrm>
          <a:prstGeom prst="rect">
            <a:avLst/>
          </a:prstGeom>
          <a:ln>
            <a:solidFill>
              <a:srgbClr val="C00000"/>
            </a:solidFill>
          </a:ln>
        </p:spPr>
        <p:txBody>
          <a:bodyPr wrap="square">
            <a:spAutoFit/>
          </a:bodyPr>
          <a:lstStyle/>
          <a:p>
            <a:r>
              <a:rPr lang="zh-CN" altLang="en-US" sz="4000" b="1"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是</a:t>
            </a:r>
            <a:endParaRPr lang="zh-CN" altLang="en-US" sz="4000" dirty="0"/>
          </a:p>
        </p:txBody>
      </p:sp>
      <p:sp>
        <p:nvSpPr>
          <p:cNvPr id="9" name="左大括号 8"/>
          <p:cNvSpPr/>
          <p:nvPr/>
        </p:nvSpPr>
        <p:spPr>
          <a:xfrm>
            <a:off x="1600200" y="3108960"/>
            <a:ext cx="365760" cy="160020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 name="肘形连接符 10"/>
          <p:cNvCxnSpPr/>
          <p:nvPr/>
        </p:nvCxnSpPr>
        <p:spPr>
          <a:xfrm rot="10800000" flipV="1">
            <a:off x="1295400" y="2209800"/>
            <a:ext cx="5913120" cy="594360"/>
          </a:xfrm>
          <a:prstGeom prst="bentConnector3">
            <a:avLst>
              <a:gd name="adj1" fmla="val 2371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rot="16200000" flipH="1">
            <a:off x="856185" y="3106217"/>
            <a:ext cx="928487" cy="1957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4294967295"/>
          </p:nvPr>
        </p:nvSpPr>
        <p:spPr>
          <a:xfrm>
            <a:off x="428018" y="2315183"/>
            <a:ext cx="865762" cy="2315183"/>
          </a:xfrm>
        </p:spPr>
        <p:txBody>
          <a:bodyPr>
            <a:normAutofit/>
          </a:bodyPr>
          <a:lstStyle/>
          <a:p>
            <a:pPr>
              <a:spcBef>
                <a:spcPts val="0"/>
              </a:spcBef>
              <a:buNone/>
              <a:defRPr/>
            </a:pPr>
            <a:r>
              <a:rPr lang="zh-CN" altLang="en-US" sz="4000" b="1" dirty="0" smtClean="0">
                <a:latin typeface="+mn-ea"/>
              </a:rPr>
              <a:t>总</a:t>
            </a:r>
            <a:endParaRPr lang="en-US" altLang="zh-CN" sz="4000" b="1" dirty="0" smtClean="0">
              <a:latin typeface="+mn-ea"/>
            </a:endParaRPr>
          </a:p>
          <a:p>
            <a:pPr>
              <a:spcBef>
                <a:spcPts val="0"/>
              </a:spcBef>
              <a:buNone/>
              <a:defRPr/>
            </a:pPr>
            <a:r>
              <a:rPr lang="zh-CN" altLang="en-US" sz="4000" b="1" dirty="0" smtClean="0">
                <a:latin typeface="+mn-ea"/>
              </a:rPr>
              <a:t>体</a:t>
            </a:r>
            <a:endParaRPr lang="en-US" altLang="zh-CN" sz="4000" b="1" dirty="0" smtClean="0">
              <a:latin typeface="+mn-ea"/>
            </a:endParaRPr>
          </a:p>
          <a:p>
            <a:pPr>
              <a:spcBef>
                <a:spcPts val="0"/>
              </a:spcBef>
              <a:buNone/>
              <a:defRPr/>
            </a:pPr>
            <a:r>
              <a:rPr lang="zh-CN" altLang="en-US" sz="4000" b="1" dirty="0" smtClean="0">
                <a:latin typeface="+mn-ea"/>
              </a:rPr>
              <a:t>框</a:t>
            </a:r>
            <a:endParaRPr lang="en-US" altLang="zh-CN" sz="4000" b="1" dirty="0" smtClean="0">
              <a:latin typeface="+mn-ea"/>
            </a:endParaRPr>
          </a:p>
          <a:p>
            <a:pPr>
              <a:spcBef>
                <a:spcPts val="0"/>
              </a:spcBef>
              <a:buNone/>
              <a:defRPr/>
            </a:pPr>
            <a:r>
              <a:rPr lang="zh-CN" altLang="en-US" sz="4000" b="1" dirty="0" smtClean="0">
                <a:latin typeface="+mn-ea"/>
              </a:rPr>
              <a:t>架</a:t>
            </a:r>
            <a:endParaRPr lang="zh-CN" altLang="zh-CN" sz="4000" b="1" dirty="0">
              <a:latin typeface="+mn-ea"/>
            </a:endParaRPr>
          </a:p>
        </p:txBody>
      </p:sp>
      <p:sp>
        <p:nvSpPr>
          <p:cNvPr id="4" name="Rectangle 2"/>
          <p:cNvSpPr>
            <a:spLocks noChangeArrowheads="1"/>
          </p:cNvSpPr>
          <p:nvPr/>
        </p:nvSpPr>
        <p:spPr bwMode="auto">
          <a:xfrm>
            <a:off x="563817" y="496111"/>
            <a:ext cx="6178359" cy="1079770"/>
          </a:xfrm>
          <a:prstGeom prst="rect">
            <a:avLst/>
          </a:prstGeom>
          <a:solidFill>
            <a:schemeClr val="accent2">
              <a:lumMod val="20000"/>
              <a:lumOff val="80000"/>
            </a:schemeClr>
          </a:solidFill>
          <a:ln w="19050" cmpd="thinThick">
            <a:solidFill>
              <a:srgbClr val="C00000"/>
            </a:solidFill>
            <a:miter lim="800000"/>
          </a:ln>
        </p:spPr>
        <p:txBody>
          <a:bodyPr wrap="none" anchor="ctr"/>
          <a:lstStyle/>
          <a:p>
            <a:r>
              <a:rPr lang="zh-CN" altLang="zh-CN" sz="2800" b="1" dirty="0" smtClean="0">
                <a:latin typeface="微软雅黑" panose="020B0503020204020204" pitchFamily="34" charset="-122"/>
                <a:ea typeface="微软雅黑" panose="020B0503020204020204" pitchFamily="34" charset="-122"/>
              </a:rPr>
              <a:t>《关于深入学习贯彻习近平总书记对</a:t>
            </a:r>
            <a:endParaRPr lang="en-US" altLang="zh-CN" sz="2800" b="1" dirty="0" smtClean="0">
              <a:latin typeface="微软雅黑" panose="020B0503020204020204" pitchFamily="34" charset="-122"/>
              <a:ea typeface="微软雅黑" panose="020B0503020204020204" pitchFamily="34" charset="-122"/>
            </a:endParaRPr>
          </a:p>
          <a:p>
            <a:r>
              <a:rPr lang="en-US" altLang="zh-CN" sz="2800" b="1" dirty="0" smtClean="0">
                <a:latin typeface="微软雅黑" panose="020B0503020204020204" pitchFamily="34" charset="-122"/>
                <a:ea typeface="微软雅黑" panose="020B0503020204020204" pitchFamily="34" charset="-122"/>
              </a:rPr>
              <a:t> </a:t>
            </a:r>
            <a:r>
              <a:rPr lang="zh-CN" altLang="zh-CN" sz="2800" b="1" dirty="0" smtClean="0">
                <a:latin typeface="微软雅黑" panose="020B0503020204020204" pitchFamily="34" charset="-122"/>
                <a:ea typeface="微软雅黑" panose="020B0503020204020204" pitchFamily="34" charset="-122"/>
              </a:rPr>
              <a:t>四川工作系列重要指示精神的决定》</a:t>
            </a:r>
            <a:endParaRPr lang="zh-CN" altLang="zh-CN" sz="2800" b="1" dirty="0" smtClean="0">
              <a:latin typeface="微软雅黑" panose="020B0503020204020204" pitchFamily="34" charset="-122"/>
              <a:ea typeface="微软雅黑" panose="020B0503020204020204" pitchFamily="34" charset="-122"/>
            </a:endParaRPr>
          </a:p>
        </p:txBody>
      </p:sp>
      <p:cxnSp>
        <p:nvCxnSpPr>
          <p:cNvPr id="7" name="肘形连接符 6"/>
          <p:cNvCxnSpPr/>
          <p:nvPr/>
        </p:nvCxnSpPr>
        <p:spPr>
          <a:xfrm flipV="1">
            <a:off x="1108953" y="2159540"/>
            <a:ext cx="1974715" cy="924130"/>
          </a:xfrm>
          <a:prstGeom prst="bentConnector3">
            <a:avLst>
              <a:gd name="adj1" fmla="val 2931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a:off x="1031131" y="4007796"/>
            <a:ext cx="1906622" cy="1138136"/>
          </a:xfrm>
          <a:prstGeom prst="bentConnector3">
            <a:avLst>
              <a:gd name="adj1" fmla="val 34694"/>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6147754" y="1798452"/>
            <a:ext cx="5812598" cy="1139820"/>
          </a:xfrm>
          <a:prstGeom prst="rect">
            <a:avLst/>
          </a:prstGeom>
          <a:solidFill>
            <a:schemeClr val="bg1"/>
          </a:solidFill>
          <a:ln w="19050" cmpd="thinThick">
            <a:solidFill>
              <a:srgbClr val="C00000"/>
            </a:solidFill>
            <a:miter lim="800000"/>
          </a:ln>
        </p:spPr>
        <p:txBody>
          <a:bodyPr wrap="none" anchor="ctr"/>
          <a:lstStyle/>
          <a:p>
            <a:r>
              <a:rPr lang="zh-CN" altLang="zh-CN" sz="2000" b="1" dirty="0" smtClean="0">
                <a:latin typeface="微软雅黑" panose="020B0503020204020204" pitchFamily="34" charset="-122"/>
                <a:ea typeface="微软雅黑" panose="020B0503020204020204" pitchFamily="34" charset="-122"/>
              </a:rPr>
              <a:t>强调充分认识习近平总书记对四川工作系列重要指</a:t>
            </a:r>
            <a:endParaRPr lang="en-US" altLang="zh-CN" sz="2000" b="1" dirty="0" smtClean="0">
              <a:latin typeface="微软雅黑" panose="020B0503020204020204" pitchFamily="34" charset="-122"/>
              <a:ea typeface="微软雅黑" panose="020B0503020204020204" pitchFamily="34" charset="-122"/>
            </a:endParaRPr>
          </a:p>
          <a:p>
            <a:r>
              <a:rPr lang="zh-CN" altLang="zh-CN" sz="2000" b="1" dirty="0" smtClean="0">
                <a:latin typeface="微软雅黑" panose="020B0503020204020204" pitchFamily="34" charset="-122"/>
                <a:ea typeface="微软雅黑" panose="020B0503020204020204" pitchFamily="34" charset="-122"/>
              </a:rPr>
              <a:t>示的重大意义，切实增强学习贯彻的思想自觉和行</a:t>
            </a:r>
            <a:endParaRPr lang="en-US" altLang="zh-CN" sz="2000" b="1" dirty="0" smtClean="0">
              <a:latin typeface="微软雅黑" panose="020B0503020204020204" pitchFamily="34" charset="-122"/>
              <a:ea typeface="微软雅黑" panose="020B0503020204020204" pitchFamily="34" charset="-122"/>
            </a:endParaRPr>
          </a:p>
          <a:p>
            <a:r>
              <a:rPr lang="zh-CN" altLang="zh-CN" sz="2000" b="1" dirty="0" smtClean="0">
                <a:latin typeface="微软雅黑" panose="020B0503020204020204" pitchFamily="34" charset="-122"/>
                <a:ea typeface="微软雅黑" panose="020B0503020204020204" pitchFamily="34" charset="-122"/>
              </a:rPr>
              <a:t>动自觉，坚定用以武装头脑、指导实践、推动工作</a:t>
            </a:r>
            <a:r>
              <a:rPr lang="zh-CN" altLang="zh-CN" sz="2000" b="1" dirty="0" smtClean="0"/>
              <a:t>。</a:t>
            </a:r>
            <a:endParaRPr lang="zh-CN" altLang="zh-CN" sz="2000" dirty="0" smtClean="0">
              <a:latin typeface="微软雅黑" panose="020B0503020204020204" pitchFamily="34" charset="-122"/>
              <a:ea typeface="微软雅黑" panose="020B0503020204020204" pitchFamily="34" charset="-122"/>
            </a:endParaRPr>
          </a:p>
        </p:txBody>
      </p:sp>
      <p:sp>
        <p:nvSpPr>
          <p:cNvPr id="13" name="Rectangle 2"/>
          <p:cNvSpPr>
            <a:spLocks noChangeArrowheads="1"/>
          </p:cNvSpPr>
          <p:nvPr/>
        </p:nvSpPr>
        <p:spPr bwMode="auto">
          <a:xfrm>
            <a:off x="6893149" y="3364992"/>
            <a:ext cx="4347875" cy="746047"/>
          </a:xfrm>
          <a:prstGeom prst="rect">
            <a:avLst/>
          </a:prstGeom>
          <a:solidFill>
            <a:schemeClr val="bg1"/>
          </a:solidFill>
          <a:ln w="19050" cmpd="thinThick">
            <a:solidFill>
              <a:srgbClr val="C00000"/>
            </a:solidFill>
            <a:miter lim="800000"/>
          </a:ln>
        </p:spPr>
        <p:txBody>
          <a:bodyPr wrap="none" anchor="ctr"/>
          <a:lstStyle/>
          <a:p>
            <a:r>
              <a:rPr lang="zh-CN" altLang="en-US" sz="2000" b="1" dirty="0" smtClean="0">
                <a:latin typeface="微软雅黑" panose="020B0503020204020204" pitchFamily="34" charset="-122"/>
                <a:ea typeface="微软雅黑" panose="020B0503020204020204" pitchFamily="34" charset="-122"/>
              </a:rPr>
              <a:t>按照省委梳理的四川篇“十个方面”</a:t>
            </a:r>
            <a:endParaRPr lang="en-US" altLang="zh-CN" sz="2000" b="1" dirty="0" smtClean="0">
              <a:latin typeface="微软雅黑" panose="020B0503020204020204" pitchFamily="34" charset="-122"/>
              <a:ea typeface="微软雅黑" panose="020B0503020204020204" pitchFamily="34" charset="-122"/>
            </a:endParaRPr>
          </a:p>
          <a:p>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一项一项作出安排部署</a:t>
            </a:r>
            <a:r>
              <a:rPr lang="zh-CN" altLang="en-US" sz="2000" b="1" dirty="0" smtClean="0">
                <a:latin typeface="微软雅黑" panose="020B0503020204020204" pitchFamily="34" charset="-122"/>
                <a:ea typeface="微软雅黑" panose="020B0503020204020204" pitchFamily="34" charset="-122"/>
              </a:rPr>
              <a:t>。</a:t>
            </a:r>
            <a:endParaRPr lang="zh-CN" altLang="zh-CN" sz="2000" b="1" dirty="0" smtClean="0">
              <a:latin typeface="微软雅黑" panose="020B0503020204020204" pitchFamily="34" charset="-122"/>
              <a:ea typeface="微软雅黑" panose="020B0503020204020204" pitchFamily="34" charset="-122"/>
            </a:endParaRPr>
          </a:p>
        </p:txBody>
      </p:sp>
      <p:sp>
        <p:nvSpPr>
          <p:cNvPr id="18" name="Rectangle 2"/>
          <p:cNvSpPr>
            <a:spLocks noChangeArrowheads="1"/>
          </p:cNvSpPr>
          <p:nvPr/>
        </p:nvSpPr>
        <p:spPr bwMode="auto">
          <a:xfrm>
            <a:off x="6603269" y="4620768"/>
            <a:ext cx="5296123" cy="1304544"/>
          </a:xfrm>
          <a:prstGeom prst="rect">
            <a:avLst/>
          </a:prstGeom>
          <a:solidFill>
            <a:schemeClr val="bg1"/>
          </a:solidFill>
          <a:ln w="19050" cmpd="thinThick">
            <a:solidFill>
              <a:srgbClr val="C00000"/>
            </a:solidFill>
            <a:miter lim="800000"/>
          </a:ln>
        </p:spPr>
        <p:txBody>
          <a:bodyPr wrap="none" anchor="ctr"/>
          <a:lstStyle/>
          <a:p>
            <a:r>
              <a:rPr lang="zh-CN" altLang="zh-CN" sz="2000" b="1" dirty="0" smtClean="0">
                <a:latin typeface="微软雅黑" panose="020B0503020204020204" pitchFamily="34" charset="-122"/>
                <a:ea typeface="微软雅黑" panose="020B0503020204020204" pitchFamily="34" charset="-122"/>
              </a:rPr>
              <a:t>强调切实加强组织领导，层层压紧压实责任，</a:t>
            </a:r>
            <a:endParaRPr lang="en-US" altLang="zh-CN" sz="2000" b="1" dirty="0" smtClean="0">
              <a:latin typeface="微软雅黑" panose="020B0503020204020204" pitchFamily="34" charset="-122"/>
              <a:ea typeface="微软雅黑" panose="020B0503020204020204" pitchFamily="34" charset="-122"/>
            </a:endParaRPr>
          </a:p>
          <a:p>
            <a:r>
              <a:rPr lang="zh-CN" altLang="zh-CN" sz="2000" b="1" dirty="0" smtClean="0">
                <a:latin typeface="微软雅黑" panose="020B0503020204020204" pitchFamily="34" charset="-122"/>
                <a:ea typeface="微软雅黑" panose="020B0503020204020204" pitchFamily="34" charset="-122"/>
              </a:rPr>
              <a:t>推动习近平总书记对四川工作系列重要指示</a:t>
            </a:r>
            <a:endParaRPr lang="en-US" altLang="zh-CN" sz="2000" b="1" dirty="0" smtClean="0">
              <a:latin typeface="微软雅黑" panose="020B0503020204020204" pitchFamily="34" charset="-122"/>
              <a:ea typeface="微软雅黑" panose="020B0503020204020204" pitchFamily="34" charset="-122"/>
            </a:endParaRPr>
          </a:p>
          <a:p>
            <a:r>
              <a:rPr lang="zh-CN" altLang="zh-CN" sz="2000" b="1" dirty="0" smtClean="0">
                <a:latin typeface="微软雅黑" panose="020B0503020204020204" pitchFamily="34" charset="-122"/>
                <a:ea typeface="微软雅黑" panose="020B0503020204020204" pitchFamily="34" charset="-122"/>
              </a:rPr>
              <a:t>落地落实</a:t>
            </a:r>
            <a:r>
              <a:rPr lang="zh-CN" altLang="en-US" sz="2000" b="1" dirty="0" smtClean="0">
                <a:latin typeface="微软雅黑" panose="020B0503020204020204" pitchFamily="34" charset="-122"/>
                <a:ea typeface="微软雅黑" panose="020B0503020204020204" pitchFamily="34" charset="-122"/>
              </a:rPr>
              <a:t>。</a:t>
            </a:r>
            <a:endParaRPr lang="zh-CN" altLang="zh-CN" sz="2000" b="1" dirty="0" smtClean="0">
              <a:latin typeface="微软雅黑" panose="020B0503020204020204" pitchFamily="34" charset="-122"/>
              <a:ea typeface="微软雅黑" panose="020B0503020204020204" pitchFamily="34" charset="-122"/>
            </a:endParaRPr>
          </a:p>
        </p:txBody>
      </p:sp>
      <p:sp>
        <p:nvSpPr>
          <p:cNvPr id="19" name="矩形 18"/>
          <p:cNvSpPr/>
          <p:nvPr/>
        </p:nvSpPr>
        <p:spPr>
          <a:xfrm>
            <a:off x="1563355" y="4612624"/>
            <a:ext cx="4134465" cy="523220"/>
          </a:xfrm>
          <a:prstGeom prst="rect">
            <a:avLst/>
          </a:prstGeom>
        </p:spPr>
        <p:txBody>
          <a:bodyPr wrap="none">
            <a:spAutoFit/>
          </a:bodyPr>
          <a:lstStyle/>
          <a:p>
            <a:r>
              <a:rPr lang="zh-CN" altLang="en-US" sz="2800" b="1" dirty="0" smtClean="0">
                <a:solidFill>
                  <a:prstClr val="black"/>
                </a:solidFill>
                <a:latin typeface="微软雅黑" panose="020B0503020204020204" pitchFamily="34" charset="-122"/>
                <a:ea typeface="微软雅黑" panose="020B0503020204020204" pitchFamily="34" charset="-122"/>
              </a:rPr>
              <a:t>第三板块（</a:t>
            </a:r>
            <a:r>
              <a:rPr lang="zh-CN" altLang="zh-CN" sz="2800" dirty="0" smtClean="0"/>
              <a:t>第十二部分</a:t>
            </a:r>
            <a:r>
              <a:rPr lang="zh-CN" altLang="en-US" sz="2800" b="1" dirty="0" smtClean="0">
                <a:solidFill>
                  <a:prstClr val="black"/>
                </a:solidFill>
                <a:latin typeface="微软雅黑" panose="020B0503020204020204" pitchFamily="34" charset="-122"/>
                <a:ea typeface="微软雅黑" panose="020B0503020204020204" pitchFamily="34" charset="-122"/>
              </a:rPr>
              <a:t>）</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22" name="矩形 21"/>
          <p:cNvSpPr/>
          <p:nvPr/>
        </p:nvSpPr>
        <p:spPr>
          <a:xfrm>
            <a:off x="1592573" y="3318505"/>
            <a:ext cx="4852610" cy="523220"/>
          </a:xfrm>
          <a:prstGeom prst="rect">
            <a:avLst/>
          </a:prstGeom>
        </p:spPr>
        <p:txBody>
          <a:bodyPr wrap="none">
            <a:spAutoFit/>
          </a:bodyPr>
          <a:lstStyle/>
          <a:p>
            <a:r>
              <a:rPr lang="zh-CN" altLang="en-US" sz="2800" b="1" dirty="0" smtClean="0">
                <a:solidFill>
                  <a:prstClr val="black"/>
                </a:solidFill>
                <a:latin typeface="微软雅黑" panose="020B0503020204020204" pitchFamily="34" charset="-122"/>
                <a:ea typeface="微软雅黑" panose="020B0503020204020204" pitchFamily="34" charset="-122"/>
              </a:rPr>
              <a:t>第二板块（</a:t>
            </a:r>
            <a:r>
              <a:rPr lang="zh-CN" altLang="zh-CN" sz="2800" dirty="0" smtClean="0"/>
              <a:t>第二至十一部分</a:t>
            </a:r>
            <a:r>
              <a:rPr lang="zh-CN" altLang="en-US" sz="2800" b="1" dirty="0" smtClean="0">
                <a:solidFill>
                  <a:prstClr val="black"/>
                </a:solidFill>
                <a:latin typeface="微软雅黑" panose="020B0503020204020204" pitchFamily="34" charset="-122"/>
                <a:ea typeface="微软雅黑" panose="020B0503020204020204" pitchFamily="34" charset="-122"/>
              </a:rPr>
              <a:t>）</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27" name="矩形 26"/>
          <p:cNvSpPr/>
          <p:nvPr/>
        </p:nvSpPr>
        <p:spPr>
          <a:xfrm>
            <a:off x="1593382" y="2132409"/>
            <a:ext cx="3775393" cy="523220"/>
          </a:xfrm>
          <a:prstGeom prst="rect">
            <a:avLst/>
          </a:prstGeom>
        </p:spPr>
        <p:txBody>
          <a:bodyPr wrap="none">
            <a:spAutoFit/>
          </a:bodyPr>
          <a:lstStyle/>
          <a:p>
            <a:r>
              <a:rPr lang="zh-CN" altLang="en-US" sz="2800" b="1" dirty="0" smtClean="0">
                <a:solidFill>
                  <a:prstClr val="black"/>
                </a:solidFill>
                <a:latin typeface="微软雅黑" panose="020B0503020204020204" pitchFamily="34" charset="-122"/>
                <a:ea typeface="微软雅黑" panose="020B0503020204020204" pitchFamily="34" charset="-122"/>
              </a:rPr>
              <a:t>第一板块（</a:t>
            </a:r>
            <a:r>
              <a:rPr lang="zh-CN" altLang="zh-CN" sz="2800" dirty="0" smtClean="0"/>
              <a:t>第一部分</a:t>
            </a:r>
            <a:r>
              <a:rPr lang="zh-CN" altLang="en-US" sz="2800" b="1" dirty="0" smtClean="0">
                <a:solidFill>
                  <a:prstClr val="black"/>
                </a:solidFill>
                <a:latin typeface="微软雅黑" panose="020B0503020204020204" pitchFamily="34" charset="-122"/>
                <a:ea typeface="微软雅黑" panose="020B0503020204020204" pitchFamily="34" charset="-122"/>
              </a:rPr>
              <a:t>）</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cxnSp>
        <p:nvCxnSpPr>
          <p:cNvPr id="34" name="肘形连接符 33"/>
          <p:cNvCxnSpPr/>
          <p:nvPr/>
        </p:nvCxnSpPr>
        <p:spPr>
          <a:xfrm flipV="1">
            <a:off x="1789889" y="2206752"/>
            <a:ext cx="4281727" cy="507266"/>
          </a:xfrm>
          <a:prstGeom prst="bentConnector3">
            <a:avLst>
              <a:gd name="adj1" fmla="val 79898"/>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肘形连接符 37"/>
          <p:cNvCxnSpPr/>
          <p:nvPr/>
        </p:nvCxnSpPr>
        <p:spPr>
          <a:xfrm flipV="1">
            <a:off x="2033081" y="3462528"/>
            <a:ext cx="4867591" cy="302077"/>
          </a:xfrm>
          <a:prstGeom prst="bentConnector3">
            <a:avLst>
              <a:gd name="adj1" fmla="val 8581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a:off x="1950720" y="4681728"/>
            <a:ext cx="4584192" cy="646176"/>
          </a:xfrm>
          <a:prstGeom prst="bentConnector3">
            <a:avLst>
              <a:gd name="adj1" fmla="val 80585"/>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5398" y="1180465"/>
            <a:ext cx="3558794" cy="669414"/>
          </a:xfrm>
          <a:prstGeom prst="rect">
            <a:avLst/>
          </a:prstGeom>
          <a:noFill/>
          <a:ln w="9525">
            <a:no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zh-CN" altLang="en-US" sz="3200" b="1" dirty="0" smtClean="0">
                <a:latin typeface="微软雅黑" panose="020B0503020204020204" pitchFamily="34" charset="-122"/>
                <a:ea typeface="微软雅黑" panose="020B0503020204020204" pitchFamily="34" charset="-122"/>
                <a:sym typeface="Arial" panose="020B0604020202020204"/>
              </a:rPr>
              <a:t>清华书记指出：</a:t>
            </a:r>
            <a:endParaRPr lang="zh-CN" altLang="en-US" sz="3200" b="1" dirty="0" smtClean="0">
              <a:latin typeface="微软雅黑" panose="020B0503020204020204" pitchFamily="34" charset="-122"/>
              <a:ea typeface="微软雅黑" panose="020B0503020204020204" pitchFamily="34" charset="-122"/>
              <a:sym typeface="Arial" panose="020B0604020202020204"/>
            </a:endParaRPr>
          </a:p>
        </p:txBody>
      </p:sp>
      <p:cxnSp>
        <p:nvCxnSpPr>
          <p:cNvPr id="8" name="肘形连接符 7"/>
          <p:cNvCxnSpPr/>
          <p:nvPr/>
        </p:nvCxnSpPr>
        <p:spPr>
          <a:xfrm rot="16200000" flipH="1">
            <a:off x="-530352" y="2627376"/>
            <a:ext cx="3560064" cy="621792"/>
          </a:xfrm>
          <a:prstGeom prst="bentConnector3">
            <a:avLst>
              <a:gd name="adj1" fmla="val 2089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670304" y="2499652"/>
            <a:ext cx="9290304" cy="1815882"/>
          </a:xfrm>
          <a:prstGeom prst="rect">
            <a:avLst/>
          </a:prstGeom>
        </p:spPr>
        <p:txBody>
          <a:bodyPr wrap="square">
            <a:spAutoFit/>
          </a:bodyPr>
          <a:lstStyle/>
          <a:p>
            <a:r>
              <a:rPr lang="zh-CN" altLang="zh-CN" sz="2800" dirty="0" smtClean="0">
                <a:latin typeface="微软雅黑" panose="020B0503020204020204" pitchFamily="34" charset="-122"/>
                <a:ea typeface="微软雅黑" panose="020B0503020204020204" pitchFamily="34" charset="-122"/>
              </a:rPr>
              <a:t>制定两个《决定》，就是要使</a:t>
            </a:r>
            <a:r>
              <a:rPr lang="en-US" altLang="zh-CN" sz="2800" dirty="0" smtClean="0">
                <a:latin typeface="微软雅黑" panose="020B0503020204020204" pitchFamily="34" charset="-122"/>
                <a:ea typeface="微软雅黑" panose="020B0503020204020204" pitchFamily="34" charset="-122"/>
              </a:rPr>
              <a:t>“</a:t>
            </a:r>
            <a:r>
              <a:rPr lang="zh-CN" altLang="zh-CN" sz="2800" dirty="0" smtClean="0">
                <a:latin typeface="微软雅黑" panose="020B0503020204020204" pitchFamily="34" charset="-122"/>
                <a:ea typeface="微软雅黑" panose="020B0503020204020204" pitchFamily="34" charset="-122"/>
              </a:rPr>
              <a:t>大学习、大讨论、大调研</a:t>
            </a:r>
            <a:r>
              <a:rPr lang="en-US" altLang="zh-CN"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r>
              <a:rPr lang="zh-CN" altLang="zh-CN" sz="2800" dirty="0" smtClean="0">
                <a:latin typeface="微软雅黑" panose="020B0503020204020204" pitchFamily="34" charset="-122"/>
                <a:ea typeface="微软雅黑" panose="020B0503020204020204" pitchFamily="34" charset="-122"/>
              </a:rPr>
              <a:t>活动成果淬火升温、凝炼结晶，</a:t>
            </a:r>
            <a:r>
              <a:rPr lang="zh-CN" altLang="zh-CN" sz="2800" b="1" dirty="0" smtClean="0">
                <a:latin typeface="微软雅黑" panose="020B0503020204020204" pitchFamily="34" charset="-122"/>
                <a:ea typeface="微软雅黑" panose="020B0503020204020204" pitchFamily="34" charset="-122"/>
              </a:rPr>
              <a:t>切实把学习贯彻习近平总</a:t>
            </a:r>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书记对四川工作系列重要指示精神往深处做、往实里抓</a:t>
            </a:r>
            <a:r>
              <a:rPr lang="zh-CN" altLang="zh-CN"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r>
              <a:rPr lang="zh-CN" altLang="zh-CN" sz="2800" dirty="0" smtClean="0">
                <a:latin typeface="微软雅黑" panose="020B0503020204020204" pitchFamily="34" charset="-122"/>
                <a:ea typeface="微软雅黑" panose="020B0503020204020204" pitchFamily="34" charset="-122"/>
              </a:rPr>
              <a:t>确保党中央大政方针在巴蜀大地落地生根、开花结果。</a:t>
            </a:r>
            <a:endParaRPr lang="zh-CN" altLang="en-US" sz="2800" dirty="0">
              <a:latin typeface="微软雅黑" panose="020B0503020204020204" pitchFamily="34" charset="-122"/>
              <a:ea typeface="微软雅黑" panose="020B0503020204020204" pitchFamily="34" charset="-122"/>
            </a:endParaRPr>
          </a:p>
        </p:txBody>
      </p:sp>
      <p:sp>
        <p:nvSpPr>
          <p:cNvPr id="21" name="文本框 99"/>
          <p:cNvSpPr txBox="1"/>
          <p:nvPr/>
        </p:nvSpPr>
        <p:spPr>
          <a:xfrm>
            <a:off x="1481582" y="4754880"/>
            <a:ext cx="10088626" cy="830997"/>
          </a:xfrm>
          <a:prstGeom prst="rect">
            <a:avLst/>
          </a:prstGeom>
          <a:noFill/>
          <a:ln w="9525">
            <a:solidFill>
              <a:srgbClr val="C00000"/>
            </a:solidFill>
          </a:ln>
        </p:spPr>
        <p:txBody>
          <a:bodyPr wrap="square">
            <a:spAutoFit/>
          </a:bodyPr>
          <a:lstStyle/>
          <a:p>
            <a:pPr indent="66675"/>
            <a:r>
              <a:rPr lang="zh-CN" altLang="zh-CN" sz="2400" b="1" dirty="0" smtClean="0">
                <a:latin typeface="微软雅黑" panose="020B0503020204020204" pitchFamily="34" charset="-122"/>
                <a:ea typeface="微软雅黑" panose="020B0503020204020204" pitchFamily="34" charset="-122"/>
              </a:rPr>
              <a:t>读书班上出题目</a:t>
            </a:r>
            <a:r>
              <a:rPr lang="zh-CN" altLang="en-US" sz="2400" b="1" dirty="0" smtClean="0">
                <a:latin typeface="微软雅黑" panose="020B0503020204020204" pitchFamily="34" charset="-122"/>
                <a:ea typeface="微软雅黑" panose="020B0503020204020204" pitchFamily="34" charset="-122"/>
              </a:rPr>
              <a:t>、</a:t>
            </a:r>
            <a:r>
              <a:rPr lang="zh-CN" altLang="zh-CN" sz="2400" b="1" dirty="0" smtClean="0">
                <a:latin typeface="微软雅黑" panose="020B0503020204020204" pitchFamily="34" charset="-122"/>
                <a:ea typeface="微软雅黑" panose="020B0503020204020204" pitchFamily="34" charset="-122"/>
              </a:rPr>
              <a:t>调查研究做文章</a:t>
            </a:r>
            <a:r>
              <a:rPr lang="zh-CN" altLang="en-US" sz="2400" b="1" dirty="0" smtClean="0">
                <a:latin typeface="微软雅黑" panose="020B0503020204020204" pitchFamily="34" charset="-122"/>
                <a:ea typeface="微软雅黑" panose="020B0503020204020204" pitchFamily="34" charset="-122"/>
              </a:rPr>
              <a:t>、</a:t>
            </a:r>
            <a:r>
              <a:rPr lang="zh-CN" altLang="zh-CN" sz="2400" b="1" dirty="0" smtClean="0">
                <a:latin typeface="微软雅黑" panose="020B0503020204020204" pitchFamily="34" charset="-122"/>
                <a:ea typeface="微软雅黑" panose="020B0503020204020204" pitchFamily="34" charset="-122"/>
              </a:rPr>
              <a:t>汇报会上交答卷</a:t>
            </a:r>
            <a:endParaRPr lang="en-US" altLang="zh-CN" sz="2400" b="1" dirty="0" smtClean="0">
              <a:latin typeface="微软雅黑" panose="020B0503020204020204" pitchFamily="34" charset="-122"/>
              <a:ea typeface="微软雅黑" panose="020B0503020204020204" pitchFamily="34" charset="-122"/>
            </a:endParaRPr>
          </a:p>
          <a:p>
            <a:pPr indent="66675"/>
            <a:r>
              <a:rPr lang="zh-CN" altLang="zh-CN" sz="2400" dirty="0" smtClean="0">
                <a:latin typeface="微软雅黑" panose="020B0503020204020204" pitchFamily="34" charset="-122"/>
                <a:ea typeface="微软雅黑" panose="020B0503020204020204" pitchFamily="34" charset="-122"/>
              </a:rPr>
              <a:t>会前</a:t>
            </a:r>
            <a:r>
              <a:rPr lang="zh-CN" altLang="zh-CN" sz="2400" b="1" dirty="0" smtClean="0">
                <a:latin typeface="微软雅黑" panose="020B0503020204020204" pitchFamily="34" charset="-122"/>
                <a:ea typeface="微软雅黑" panose="020B0503020204020204" pitchFamily="34" charset="-122"/>
              </a:rPr>
              <a:t>广泛征求</a:t>
            </a:r>
            <a:r>
              <a:rPr lang="zh-CN" altLang="zh-CN" sz="2400" dirty="0" smtClean="0">
                <a:latin typeface="微软雅黑" panose="020B0503020204020204" pitchFamily="34" charset="-122"/>
                <a:ea typeface="微软雅黑" panose="020B0503020204020204" pitchFamily="34" charset="-122"/>
              </a:rPr>
              <a:t>各地各部门意见建议</a:t>
            </a:r>
            <a:r>
              <a:rPr lang="zh-CN" altLang="en-US"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会议期间与会人员</a:t>
            </a:r>
            <a:r>
              <a:rPr lang="zh-CN" altLang="zh-CN" sz="2400" b="1" dirty="0" smtClean="0">
                <a:latin typeface="微软雅黑" panose="020B0503020204020204" pitchFamily="34" charset="-122"/>
                <a:ea typeface="微软雅黑" panose="020B0503020204020204" pitchFamily="34" charset="-122"/>
              </a:rPr>
              <a:t>积极建言献策</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28374" y="2571745"/>
            <a:ext cx="4255008" cy="2677656"/>
          </a:xfrm>
          <a:prstGeom prst="rect">
            <a:avLst/>
          </a:prstGeom>
          <a:noFill/>
          <a:ln w="9525">
            <a:noFill/>
          </a:ln>
        </p:spPr>
        <p:txBody>
          <a:bodyPr wrap="square">
            <a:spAutoFit/>
          </a:bodyPr>
          <a:lstStyle/>
          <a:p>
            <a:pPr marL="342900" indent="-342900" algn="just">
              <a:lnSpc>
                <a:spcPct val="2000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sym typeface="Times New Roman" panose="02020603050405020304" pitchFamily="18" charset="0"/>
              </a:rPr>
              <a:t>深刻领会丰富内涵</a:t>
            </a:r>
            <a:endParaRPr lang="en-US" altLang="zh-CN" sz="2800" b="1" dirty="0" smtClean="0">
              <a:latin typeface="微软雅黑" panose="020B0503020204020204" pitchFamily="34" charset="-122"/>
              <a:ea typeface="微软雅黑" panose="020B0503020204020204" pitchFamily="34" charset="-122"/>
              <a:sym typeface="Times New Roman" panose="02020603050405020304" pitchFamily="18" charset="0"/>
            </a:endParaRPr>
          </a:p>
          <a:p>
            <a:pPr marL="342900" indent="-342900" algn="just">
              <a:lnSpc>
                <a:spcPct val="2000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sym typeface="Times New Roman" panose="02020603050405020304" pitchFamily="18" charset="0"/>
              </a:rPr>
              <a:t>对照要求思考问题</a:t>
            </a:r>
            <a:endParaRPr lang="en-US" altLang="zh-CN" sz="2800" b="1" dirty="0" smtClean="0">
              <a:latin typeface="微软雅黑" panose="020B0503020204020204" pitchFamily="34" charset="-122"/>
              <a:ea typeface="微软雅黑" panose="020B0503020204020204" pitchFamily="34" charset="-122"/>
              <a:sym typeface="Times New Roman" panose="02020603050405020304" pitchFamily="18" charset="0"/>
            </a:endParaRPr>
          </a:p>
          <a:p>
            <a:pPr marL="342900" indent="-342900" algn="just">
              <a:lnSpc>
                <a:spcPct val="200000"/>
              </a:lnSpc>
              <a:buClr>
                <a:srgbClr val="C00000"/>
              </a:buClr>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sym typeface="Times New Roman" panose="02020603050405020304" pitchFamily="18" charset="0"/>
              </a:rPr>
              <a:t>遵循指引推动发展</a:t>
            </a:r>
            <a:endParaRPr lang="zh-CN" altLang="en-US" sz="3200" dirty="0" smtClean="0">
              <a:latin typeface="微软雅黑" panose="020B0503020204020204" pitchFamily="34" charset="-122"/>
              <a:ea typeface="微软雅黑" panose="020B0503020204020204" pitchFamily="34" charset="-122"/>
            </a:endParaRPr>
          </a:p>
        </p:txBody>
      </p:sp>
      <p:sp>
        <p:nvSpPr>
          <p:cNvPr id="4" name="矩形 3"/>
          <p:cNvSpPr/>
          <p:nvPr/>
        </p:nvSpPr>
        <p:spPr>
          <a:xfrm>
            <a:off x="1390398" y="1785926"/>
            <a:ext cx="8973312" cy="523220"/>
          </a:xfrm>
          <a:prstGeom prst="rect">
            <a:avLst/>
          </a:prstGeom>
        </p:spPr>
        <p:txBody>
          <a:bodyPr wrap="square">
            <a:spAutoFit/>
          </a:bodyPr>
          <a:lstStyle/>
          <a:p>
            <a:r>
              <a:rPr lang="zh-CN" altLang="en-US" sz="2800" b="1" dirty="0" smtClean="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学习习近平新时代中国特色社会主义思想“四川篇”</a:t>
            </a:r>
            <a:endParaRPr lang="zh-CN" altLang="en-US" dirty="0"/>
          </a:p>
        </p:txBody>
      </p:sp>
      <p:cxnSp>
        <p:nvCxnSpPr>
          <p:cNvPr id="6" name="肘形连接符 5"/>
          <p:cNvCxnSpPr/>
          <p:nvPr/>
        </p:nvCxnSpPr>
        <p:spPr>
          <a:xfrm>
            <a:off x="1758022" y="2571744"/>
            <a:ext cx="3582447" cy="1422090"/>
          </a:xfrm>
          <a:prstGeom prst="bentConnector3">
            <a:avLst>
              <a:gd name="adj1" fmla="val 5078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左大括号 6"/>
          <p:cNvSpPr/>
          <p:nvPr/>
        </p:nvSpPr>
        <p:spPr>
          <a:xfrm>
            <a:off x="5276897" y="3147250"/>
            <a:ext cx="525002" cy="171051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p:cNvSpPr/>
          <p:nvPr/>
        </p:nvSpPr>
        <p:spPr>
          <a:xfrm rot="20666847">
            <a:off x="1599083" y="720704"/>
            <a:ext cx="2349107" cy="758394"/>
          </a:xfrm>
          <a:prstGeom prst="rect">
            <a:avLst/>
          </a:prstGeom>
          <a:solidFill>
            <a:srgbClr val="C0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FFFF00"/>
                </a:solidFill>
                <a:latin typeface="微软雅黑" panose="020B0503020204020204" pitchFamily="34" charset="-122"/>
                <a:ea typeface="微软雅黑" panose="020B0503020204020204" pitchFamily="34" charset="-122"/>
              </a:rPr>
              <a:t>怎么学习？</a:t>
            </a:r>
            <a:endParaRPr lang="zh-CN" altLang="en-US" sz="3200"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294004" y="893826"/>
            <a:ext cx="11532236" cy="523220"/>
          </a:xfrm>
          <a:prstGeom prst="rect">
            <a:avLst/>
          </a:prstGeom>
          <a:noFill/>
          <a:ln w="9525">
            <a:noFill/>
          </a:ln>
        </p:spPr>
        <p:txBody>
          <a:bodyPr wrap="square">
            <a:spAutoFit/>
          </a:bodyPr>
          <a:lstStyle/>
          <a:p>
            <a:pPr>
              <a:spcBef>
                <a:spcPts val="600"/>
              </a:spcBef>
              <a:buClr>
                <a:schemeClr val="hlink"/>
              </a:buClr>
              <a:buSzPct val="70000"/>
              <a:defRPr/>
            </a:pPr>
            <a:r>
              <a:rPr lang="zh-CN" altLang="zh-CN" sz="2800" b="1" dirty="0" smtClean="0"/>
              <a:t>省委梳理的习近平新时代中国特色社会主义思想</a:t>
            </a:r>
            <a:r>
              <a:rPr lang="en-US" altLang="zh-CN" sz="2800" b="1" dirty="0" smtClean="0"/>
              <a:t>“</a:t>
            </a:r>
            <a:r>
              <a:rPr lang="zh-CN" altLang="zh-CN" sz="2800" b="1" dirty="0" smtClean="0"/>
              <a:t>四川篇</a:t>
            </a:r>
            <a:r>
              <a:rPr lang="en-US" altLang="zh-CN" sz="2800" b="1" dirty="0" smtClean="0"/>
              <a:t>”</a:t>
            </a:r>
            <a:r>
              <a:rPr lang="zh-CN" altLang="en-US" sz="2800" b="1" dirty="0" smtClean="0"/>
              <a:t> </a:t>
            </a:r>
            <a:r>
              <a:rPr lang="en-US" altLang="zh-CN" sz="2800" b="1" dirty="0" smtClean="0"/>
              <a:t>10</a:t>
            </a:r>
            <a:r>
              <a:rPr lang="zh-CN" altLang="zh-CN" sz="2800" b="1" dirty="0" smtClean="0"/>
              <a:t>个方面</a:t>
            </a:r>
            <a:r>
              <a:rPr lang="zh-CN" altLang="en-US" sz="2800" b="1" dirty="0" smtClean="0"/>
              <a:t>：</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AutoShape 3"/>
          <p:cNvSpPr>
            <a:spLocks noChangeArrowheads="1"/>
          </p:cNvSpPr>
          <p:nvPr/>
        </p:nvSpPr>
        <p:spPr bwMode="auto">
          <a:xfrm>
            <a:off x="4881880" y="1971040"/>
            <a:ext cx="6311265" cy="4194066"/>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一是指明了新时代治蜀兴川的</a:t>
            </a:r>
            <a:r>
              <a:rPr lang="zh-CN" altLang="en-US" sz="2400" b="1" dirty="0" smtClean="0">
                <a:latin typeface="微软雅黑" panose="020B0503020204020204" pitchFamily="34" charset="-122"/>
                <a:ea typeface="微软雅黑" panose="020B0503020204020204" pitchFamily="34" charset="-122"/>
              </a:rPr>
              <a:t>历史方位</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二是指明了新时代治蜀兴川的</a:t>
            </a:r>
            <a:r>
              <a:rPr lang="zh-CN" altLang="en-US" sz="2400" b="1" dirty="0" smtClean="0">
                <a:latin typeface="微软雅黑" panose="020B0503020204020204" pitchFamily="34" charset="-122"/>
                <a:ea typeface="微软雅黑" panose="020B0503020204020204" pitchFamily="34" charset="-122"/>
              </a:rPr>
              <a:t>总体要求</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三是指明了新时代</a:t>
            </a:r>
            <a:r>
              <a:rPr lang="zh-CN" altLang="en-US" sz="2400" dirty="0" smtClean="0">
                <a:latin typeface="微软雅黑" panose="020B0503020204020204" pitchFamily="34" charset="-122"/>
                <a:ea typeface="微软雅黑" panose="020B0503020204020204" pitchFamily="34" charset="-122"/>
                <a:sym typeface="+mn-ea"/>
              </a:rPr>
              <a:t>治蜀兴川的</a:t>
            </a:r>
            <a:r>
              <a:rPr lang="zh-CN" altLang="en-US" sz="2400" b="1" dirty="0" smtClean="0">
                <a:latin typeface="微软雅黑" panose="020B0503020204020204" pitchFamily="34" charset="-122"/>
                <a:ea typeface="微软雅黑" panose="020B0503020204020204" pitchFamily="34" charset="-122"/>
                <a:sym typeface="+mn-ea"/>
              </a:rPr>
              <a:t>第一要务</a:t>
            </a:r>
            <a:endParaRPr lang="zh-CN" altLang="en-US" sz="2400" dirty="0" smtClean="0">
              <a:latin typeface="微软雅黑" panose="020B0503020204020204" pitchFamily="34" charset="-122"/>
              <a:ea typeface="微软雅黑" panose="020B0503020204020204" pitchFamily="34" charset="-122"/>
              <a:sym typeface="+mn-ea"/>
            </a:endParaRPr>
          </a:p>
          <a:p>
            <a:r>
              <a:rPr lang="zh-CN" altLang="en-US" sz="2400" dirty="0" smtClean="0">
                <a:latin typeface="微软雅黑" panose="020B0503020204020204" pitchFamily="34" charset="-122"/>
                <a:ea typeface="微软雅黑" panose="020B0503020204020204" pitchFamily="34" charset="-122"/>
                <a:sym typeface="+mn-ea"/>
              </a:rPr>
              <a:t>四是指明了新时代治蜀兴川的</a:t>
            </a:r>
            <a:r>
              <a:rPr lang="zh-CN" altLang="en-US" sz="2400" b="1" dirty="0" smtClean="0">
                <a:latin typeface="微软雅黑" panose="020B0503020204020204" pitchFamily="34" charset="-122"/>
                <a:ea typeface="微软雅黑" panose="020B0503020204020204" pitchFamily="34" charset="-122"/>
                <a:sym typeface="+mn-ea"/>
              </a:rPr>
              <a:t>根本动力</a:t>
            </a:r>
            <a:endParaRPr lang="zh-CN" altLang="en-US" sz="2400" dirty="0" smtClean="0">
              <a:latin typeface="微软雅黑" panose="020B0503020204020204" pitchFamily="34" charset="-122"/>
              <a:ea typeface="微软雅黑" panose="020B0503020204020204" pitchFamily="34" charset="-122"/>
              <a:sym typeface="+mn-ea"/>
            </a:endParaRPr>
          </a:p>
          <a:p>
            <a:r>
              <a:rPr lang="zh-CN" altLang="en-US" sz="2400" dirty="0" smtClean="0">
                <a:latin typeface="微软雅黑" panose="020B0503020204020204" pitchFamily="34" charset="-122"/>
                <a:ea typeface="微软雅黑" panose="020B0503020204020204" pitchFamily="34" charset="-122"/>
                <a:sym typeface="+mn-ea"/>
              </a:rPr>
              <a:t>五是指明了新时代治蜀兴川的</a:t>
            </a:r>
            <a:r>
              <a:rPr lang="zh-CN" altLang="en-US" sz="2400" b="1" dirty="0" smtClean="0">
                <a:latin typeface="微软雅黑" panose="020B0503020204020204" pitchFamily="34" charset="-122"/>
                <a:ea typeface="微软雅黑" panose="020B0503020204020204" pitchFamily="34" charset="-122"/>
                <a:sym typeface="+mn-ea"/>
              </a:rPr>
              <a:t>开放格局</a:t>
            </a:r>
            <a:endParaRPr lang="zh-CN" altLang="en-US" sz="2400" dirty="0" smtClean="0">
              <a:latin typeface="微软雅黑" panose="020B0503020204020204" pitchFamily="34" charset="-122"/>
              <a:ea typeface="微软雅黑" panose="020B0503020204020204" pitchFamily="34" charset="-122"/>
              <a:sym typeface="+mn-ea"/>
            </a:endParaRPr>
          </a:p>
          <a:p>
            <a:r>
              <a:rPr lang="zh-CN" altLang="en-US" sz="2400" dirty="0" smtClean="0">
                <a:latin typeface="微软雅黑" panose="020B0503020204020204" pitchFamily="34" charset="-122"/>
                <a:ea typeface="微软雅黑" panose="020B0503020204020204" pitchFamily="34" charset="-122"/>
                <a:sym typeface="+mn-ea"/>
              </a:rPr>
              <a:t>六是指明了新时代治蜀兴川的</a:t>
            </a:r>
            <a:r>
              <a:rPr lang="zh-CN" altLang="en-US" sz="2400" b="1" dirty="0" smtClean="0">
                <a:latin typeface="微软雅黑" panose="020B0503020204020204" pitchFamily="34" charset="-122"/>
                <a:ea typeface="微软雅黑" panose="020B0503020204020204" pitchFamily="34" charset="-122"/>
                <a:sym typeface="+mn-ea"/>
              </a:rPr>
              <a:t>重中之重</a:t>
            </a:r>
            <a:endParaRPr lang="zh-CN" altLang="en-US" sz="2400" b="1" dirty="0" smtClean="0">
              <a:latin typeface="微软雅黑" panose="020B0503020204020204" pitchFamily="34" charset="-122"/>
              <a:ea typeface="微软雅黑" panose="020B0503020204020204" pitchFamily="34" charset="-122"/>
              <a:sym typeface="+mn-ea"/>
            </a:endParaRPr>
          </a:p>
          <a:p>
            <a:r>
              <a:rPr lang="zh-CN" altLang="en-US" sz="2400" dirty="0" smtClean="0">
                <a:latin typeface="微软雅黑" panose="020B0503020204020204" pitchFamily="34" charset="-122"/>
                <a:ea typeface="微软雅黑" panose="020B0503020204020204" pitchFamily="34" charset="-122"/>
                <a:sym typeface="+mn-ea"/>
              </a:rPr>
              <a:t>七是指明了新时代治蜀兴川的</a:t>
            </a:r>
            <a:r>
              <a:rPr lang="zh-CN" altLang="en-US" sz="2400" b="1" dirty="0" smtClean="0">
                <a:latin typeface="微软雅黑" panose="020B0503020204020204" pitchFamily="34" charset="-122"/>
                <a:ea typeface="微软雅黑" panose="020B0503020204020204" pitchFamily="34" charset="-122"/>
                <a:sym typeface="+mn-ea"/>
              </a:rPr>
              <a:t>价值取向</a:t>
            </a:r>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八是指明了</a:t>
            </a:r>
            <a:r>
              <a:rPr lang="zh-CN" altLang="en-US" sz="2400" dirty="0" smtClean="0">
                <a:latin typeface="微软雅黑" panose="020B0503020204020204" pitchFamily="34" charset="-122"/>
                <a:ea typeface="微软雅黑" panose="020B0503020204020204" pitchFamily="34" charset="-122"/>
                <a:sym typeface="+mn-ea"/>
              </a:rPr>
              <a:t>新时代治蜀兴川的</a:t>
            </a:r>
            <a:r>
              <a:rPr lang="zh-CN" altLang="en-US" sz="2400" b="1" dirty="0" smtClean="0">
                <a:latin typeface="微软雅黑" panose="020B0503020204020204" pitchFamily="34" charset="-122"/>
                <a:ea typeface="微软雅黑" panose="020B0503020204020204" pitchFamily="34" charset="-122"/>
                <a:sym typeface="+mn-ea"/>
              </a:rPr>
              <a:t>生态重任</a:t>
            </a:r>
            <a:endParaRPr lang="zh-CN" altLang="en-US" sz="2400" dirty="0" smtClean="0">
              <a:latin typeface="微软雅黑" panose="020B0503020204020204" pitchFamily="34" charset="-122"/>
              <a:ea typeface="微软雅黑" panose="020B0503020204020204" pitchFamily="34" charset="-122"/>
              <a:sym typeface="+mn-ea"/>
            </a:endParaRPr>
          </a:p>
          <a:p>
            <a:r>
              <a:rPr lang="zh-CN" altLang="en-US" sz="2400" dirty="0" smtClean="0">
                <a:latin typeface="微软雅黑" panose="020B0503020204020204" pitchFamily="34" charset="-122"/>
                <a:ea typeface="微软雅黑" panose="020B0503020204020204" pitchFamily="34" charset="-122"/>
                <a:sym typeface="+mn-ea"/>
              </a:rPr>
              <a:t>九是指明了新时代治蜀兴川的</a:t>
            </a:r>
            <a:r>
              <a:rPr lang="zh-CN" altLang="en-US" sz="2400" b="1" dirty="0" smtClean="0">
                <a:latin typeface="微软雅黑" panose="020B0503020204020204" pitchFamily="34" charset="-122"/>
                <a:ea typeface="微软雅黑" panose="020B0503020204020204" pitchFamily="34" charset="-122"/>
                <a:sym typeface="+mn-ea"/>
              </a:rPr>
              <a:t>法治保障</a:t>
            </a:r>
            <a:endParaRPr lang="zh-CN" altLang="en-US" sz="2400" dirty="0" smtClean="0">
              <a:latin typeface="微软雅黑" panose="020B0503020204020204" pitchFamily="34" charset="-122"/>
              <a:ea typeface="微软雅黑" panose="020B0503020204020204" pitchFamily="34" charset="-122"/>
              <a:sym typeface="+mn-ea"/>
            </a:endParaRPr>
          </a:p>
          <a:p>
            <a:r>
              <a:rPr lang="zh-CN" altLang="en-US" sz="2400" dirty="0" smtClean="0">
                <a:latin typeface="微软雅黑" panose="020B0503020204020204" pitchFamily="34" charset="-122"/>
                <a:ea typeface="微软雅黑" panose="020B0503020204020204" pitchFamily="34" charset="-122"/>
                <a:sym typeface="+mn-ea"/>
              </a:rPr>
              <a:t>十是指明了新时代治蜀兴川的</a:t>
            </a:r>
            <a:r>
              <a:rPr lang="zh-CN" altLang="en-US" sz="2400" b="1" dirty="0" smtClean="0">
                <a:latin typeface="微软雅黑" panose="020B0503020204020204" pitchFamily="34" charset="-122"/>
                <a:ea typeface="微软雅黑" panose="020B0503020204020204" pitchFamily="34" charset="-122"/>
                <a:sym typeface="+mn-ea"/>
              </a:rPr>
              <a:t>政治保证</a:t>
            </a:r>
            <a:endParaRPr lang="zh-CN" altLang="en-US" sz="2400" dirty="0" smtClean="0">
              <a:latin typeface="微软雅黑" panose="020B0503020204020204" pitchFamily="34" charset="-122"/>
              <a:ea typeface="微软雅黑" panose="020B0503020204020204" pitchFamily="34" charset="-122"/>
              <a:sym typeface="+mn-ea"/>
            </a:endParaRPr>
          </a:p>
        </p:txBody>
      </p:sp>
      <p:cxnSp>
        <p:nvCxnSpPr>
          <p:cNvPr id="2" name="肘形连接符 1"/>
          <p:cNvCxnSpPr/>
          <p:nvPr/>
        </p:nvCxnSpPr>
        <p:spPr>
          <a:xfrm>
            <a:off x="938784" y="1450848"/>
            <a:ext cx="3894328" cy="915797"/>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1237" y="2284222"/>
            <a:ext cx="10431780" cy="1969770"/>
          </a:xfrm>
          <a:prstGeom prst="rect">
            <a:avLst/>
          </a:prstGeom>
          <a:noFill/>
          <a:ln w="9525">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endParaRPr lang="en-US" altLang="zh-CN" sz="10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四川在全国发展大局中具有重要的地位</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站在了新的起点上</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等重要指示，深刻把握新时代治蜀兴川的历史方位，进一步丰富完善四川发展的战略谋划</a:t>
            </a:r>
            <a:endParaRPr lang="en-US" altLang="zh-CN" sz="2800" b="1" dirty="0" smtClean="0">
              <a:latin typeface="微软雅黑" panose="020B0503020204020204" pitchFamily="34" charset="-122"/>
              <a:ea typeface="微软雅黑" panose="020B0503020204020204" pitchFamily="34" charset="-122"/>
            </a:endParaRPr>
          </a:p>
        </p:txBody>
      </p:sp>
      <p:sp>
        <p:nvSpPr>
          <p:cNvPr id="6" name="AutoShape 3"/>
          <p:cNvSpPr>
            <a:spLocks noChangeArrowheads="1"/>
          </p:cNvSpPr>
          <p:nvPr/>
        </p:nvSpPr>
        <p:spPr bwMode="auto">
          <a:xfrm>
            <a:off x="702945" y="759460"/>
            <a:ext cx="7306310" cy="582996"/>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一是指明了新时代治蜀兴川的历史方位</a:t>
            </a:r>
            <a:endParaRPr lang="en-US" altLang="zh-CN" sz="2800" b="1" dirty="0" smtClean="0">
              <a:latin typeface="微软雅黑" panose="020B0503020204020204" pitchFamily="34" charset="-122"/>
              <a:ea typeface="微软雅黑" panose="020B0503020204020204" pitchFamily="34" charset="-122"/>
            </a:endParaRPr>
          </a:p>
        </p:txBody>
      </p:sp>
      <p:sp>
        <p:nvSpPr>
          <p:cNvPr id="2" name="文本框 1"/>
          <p:cNvSpPr txBox="1"/>
          <p:nvPr/>
        </p:nvSpPr>
        <p:spPr>
          <a:xfrm>
            <a:off x="2492758" y="5366223"/>
            <a:ext cx="5516880" cy="521970"/>
          </a:xfrm>
          <a:prstGeom prst="rect">
            <a:avLst/>
          </a:prstGeom>
          <a:noFill/>
        </p:spPr>
        <p:txBody>
          <a:bodyPr wrap="none" rtlCol="0">
            <a:spAutoFit/>
          </a:bodyPr>
          <a:lstStyle/>
          <a:p>
            <a:pPr algn="l"/>
            <a:r>
              <a:rPr lang="zh-CN" altLang="en-US" sz="2800" b="1" u="sng" dirty="0" smtClean="0">
                <a:latin typeface="微软雅黑" panose="020B0503020204020204" pitchFamily="34" charset="-122"/>
                <a:ea typeface="微软雅黑" panose="020B0503020204020204" pitchFamily="34" charset="-122"/>
                <a:sym typeface="+mn-ea"/>
              </a:rPr>
              <a:t>对四川发展</a:t>
            </a:r>
            <a:r>
              <a:rPr lang="zh-CN" altLang="en-US" sz="2800" b="1" u="sng" dirty="0" smtClean="0">
                <a:solidFill>
                  <a:schemeClr val="tx1"/>
                </a:solidFill>
                <a:latin typeface="微软雅黑" panose="020B0503020204020204" pitchFamily="34" charset="-122"/>
                <a:ea typeface="微软雅黑" panose="020B0503020204020204" pitchFamily="34" charset="-122"/>
                <a:sym typeface="+mn-ea"/>
              </a:rPr>
              <a:t>阶段性</a:t>
            </a:r>
            <a:r>
              <a:rPr lang="zh-CN" altLang="en-US" sz="2800" b="1" u="sng" dirty="0" smtClean="0">
                <a:latin typeface="微软雅黑" panose="020B0503020204020204" pitchFamily="34" charset="-122"/>
                <a:ea typeface="微软雅黑" panose="020B0503020204020204" pitchFamily="34" charset="-122"/>
                <a:sym typeface="+mn-ea"/>
              </a:rPr>
              <a:t>特征的精准把脉</a:t>
            </a:r>
            <a:endParaRPr lang="zh-CN" altLang="en-US" sz="2800" b="1" u="sng" dirty="0" smtClean="0">
              <a:latin typeface="微软雅黑" panose="020B0503020204020204" pitchFamily="34" charset="-122"/>
              <a:ea typeface="微软雅黑" panose="020B0503020204020204" pitchFamily="34" charset="-122"/>
              <a:sym typeface="+mn-ea"/>
            </a:endParaRPr>
          </a:p>
        </p:txBody>
      </p:sp>
      <p:cxnSp>
        <p:nvCxnSpPr>
          <p:cNvPr id="7" name="肘形连接符 6"/>
          <p:cNvCxnSpPr/>
          <p:nvPr/>
        </p:nvCxnSpPr>
        <p:spPr>
          <a:xfrm rot="5400000" flipV="1">
            <a:off x="602061" y="3682448"/>
            <a:ext cx="2758440" cy="1408430"/>
          </a:xfrm>
          <a:prstGeom prst="bentConnector3">
            <a:avLst>
              <a:gd name="adj1" fmla="val 50023"/>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4"/>
          <p:cNvSpPr>
            <a:spLocks noChangeArrowheads="1"/>
          </p:cNvSpPr>
          <p:nvPr/>
        </p:nvSpPr>
        <p:spPr bwMode="auto">
          <a:xfrm>
            <a:off x="1066675" y="102810"/>
            <a:ext cx="10668419" cy="495427"/>
          </a:xfrm>
          <a:prstGeom prst="rect">
            <a:avLst/>
          </a:prstGeom>
          <a:noFill/>
          <a:ln w="9525">
            <a:noFill/>
            <a:miter lim="800000"/>
          </a:ln>
        </p:spPr>
        <p:txBody>
          <a:bodyPr lIns="109640" tIns="54818" rIns="109640" bIns="54818">
            <a:spAutoFit/>
          </a:bodyPr>
          <a:lstStyle/>
          <a:p>
            <a:pPr eaLnBrk="0" hangingPunct="0"/>
            <a:r>
              <a:rPr lang="zh-CN" altLang="en-US" sz="2500" b="1">
                <a:solidFill>
                  <a:srgbClr val="FFFFFF"/>
                </a:solidFill>
                <a:latin typeface="微软雅黑" panose="020B0503020204020204" pitchFamily="34" charset="-122"/>
                <a:ea typeface="微软雅黑" panose="020B0503020204020204" pitchFamily="34" charset="-122"/>
              </a:rPr>
              <a:t>遵循习近平新时代中国特色社会主义思想“四川篇”的指引推动发展</a:t>
            </a:r>
            <a:endParaRPr lang="zh-CN" altLang="en-US" sz="2500" b="1">
              <a:solidFill>
                <a:srgbClr val="FFFFFF"/>
              </a:solidFill>
              <a:latin typeface="微软雅黑" panose="020B0503020204020204" pitchFamily="34" charset="-122"/>
              <a:ea typeface="微软雅黑" panose="020B0503020204020204" pitchFamily="34" charset="-122"/>
            </a:endParaRPr>
          </a:p>
        </p:txBody>
      </p:sp>
      <p:sp>
        <p:nvSpPr>
          <p:cNvPr id="102404" name="TextBox 2"/>
          <p:cNvSpPr txBox="1">
            <a:spLocks noChangeArrowheads="1"/>
          </p:cNvSpPr>
          <p:nvPr/>
        </p:nvSpPr>
        <p:spPr bwMode="auto">
          <a:xfrm>
            <a:off x="774067" y="1131111"/>
            <a:ext cx="6967853" cy="662554"/>
          </a:xfrm>
          <a:prstGeom prst="rect">
            <a:avLst/>
          </a:prstGeom>
          <a:noFill/>
          <a:ln w="9525">
            <a:noFill/>
            <a:miter lim="800000"/>
          </a:ln>
        </p:spPr>
        <p:txBody>
          <a:bodyPr wrap="square">
            <a:spAutoFit/>
          </a:bodyPr>
          <a:lstStyle/>
          <a:p>
            <a:pPr>
              <a:lnSpc>
                <a:spcPct val="150000"/>
              </a:lnSpc>
            </a:pPr>
            <a:r>
              <a:rPr lang="zh-CN" altLang="en-US" sz="2800" b="1" dirty="0" smtClean="0">
                <a:latin typeface="微软雅黑" panose="020B0503020204020204" pitchFamily="34" charset="-122"/>
                <a:ea typeface="微软雅黑" panose="020B0503020204020204" pitchFamily="34" charset="-122"/>
              </a:rPr>
              <a:t>辨方位而正则</a:t>
            </a:r>
            <a:r>
              <a:rPr lang="zh-CN" altLang="en-US" sz="2800" dirty="0" smtClean="0">
                <a:latin typeface="微软雅黑" panose="020B0503020204020204" pitchFamily="34" charset="-122"/>
                <a:ea typeface="微软雅黑" panose="020B0503020204020204" pitchFamily="34" charset="-122"/>
              </a:rPr>
              <a:t>（汉</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张衡 </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东京赋</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p:txBody>
      </p:sp>
      <p:sp>
        <p:nvSpPr>
          <p:cNvPr id="102405" name="TextBox 3"/>
          <p:cNvSpPr txBox="1">
            <a:spLocks noChangeArrowheads="1"/>
          </p:cNvSpPr>
          <p:nvPr/>
        </p:nvSpPr>
        <p:spPr bwMode="auto">
          <a:xfrm>
            <a:off x="2377440" y="2310626"/>
            <a:ext cx="6205728" cy="1733808"/>
          </a:xfrm>
          <a:prstGeom prst="rect">
            <a:avLst/>
          </a:prstGeom>
          <a:noFill/>
          <a:ln w="9525">
            <a:noFill/>
            <a:miter lim="800000"/>
          </a:ln>
        </p:spPr>
        <p:txBody>
          <a:bodyPr wrap="square">
            <a:spAutoFit/>
          </a:bodyPr>
          <a:lstStyle/>
          <a:p>
            <a:pPr marL="342900" indent="-342900">
              <a:lnSpc>
                <a:spcPts val="3200"/>
              </a:lnSpc>
              <a:buFont typeface="Wingdings" panose="05000000000000000000" pitchFamily="2" charset="2"/>
              <a:buChar char="l"/>
            </a:pPr>
            <a:r>
              <a:rPr lang="zh-CN" altLang="en-US" sz="2800" b="1" dirty="0" smtClean="0">
                <a:latin typeface="微软雅黑" panose="020B0503020204020204" pitchFamily="34" charset="-122"/>
                <a:ea typeface="微软雅黑" panose="020B0503020204020204" pitchFamily="34" charset="-122"/>
              </a:rPr>
              <a:t>明</a:t>
            </a:r>
            <a:r>
              <a:rPr lang="zh-CN" altLang="en-US" sz="2800" b="1" dirty="0">
                <a:latin typeface="微软雅黑" panose="020B0503020204020204" pitchFamily="34" charset="-122"/>
                <a:ea typeface="微软雅黑" panose="020B0503020204020204" pitchFamily="34" charset="-122"/>
              </a:rPr>
              <a:t>晰战略地位</a:t>
            </a:r>
            <a:r>
              <a:rPr lang="zh-CN" altLang="en-US" sz="2800" dirty="0">
                <a:latin typeface="微软雅黑" panose="020B0503020204020204" pitchFamily="34" charset="-122"/>
                <a:ea typeface="微软雅黑" panose="020B0503020204020204" pitchFamily="34" charset="-122"/>
              </a:rPr>
              <a:t>，四川“全国有分量”</a:t>
            </a:r>
            <a:endParaRPr lang="zh-CN" altLang="en-US" sz="2800" dirty="0">
              <a:latin typeface="微软雅黑" panose="020B0503020204020204" pitchFamily="34" charset="-122"/>
              <a:ea typeface="微软雅黑" panose="020B0503020204020204" pitchFamily="34" charset="-122"/>
            </a:endParaRPr>
          </a:p>
          <a:p>
            <a:pPr marL="342900" indent="-342900">
              <a:lnSpc>
                <a:spcPts val="3200"/>
              </a:lnSpc>
              <a:buFont typeface="Wingdings" panose="05000000000000000000" pitchFamily="2" charset="2"/>
              <a:buChar char="l"/>
            </a:pPr>
            <a:r>
              <a:rPr lang="zh-CN" altLang="en-US" sz="2800" b="1" dirty="0" smtClean="0">
                <a:latin typeface="微软雅黑" panose="020B0503020204020204" pitchFamily="34" charset="-122"/>
                <a:ea typeface="微软雅黑" panose="020B0503020204020204" pitchFamily="34" charset="-122"/>
              </a:rPr>
              <a:t>找</a:t>
            </a:r>
            <a:r>
              <a:rPr lang="zh-CN" altLang="en-US" sz="2800" b="1" dirty="0">
                <a:latin typeface="微软雅黑" panose="020B0503020204020204" pitchFamily="34" charset="-122"/>
                <a:ea typeface="微软雅黑" panose="020B0503020204020204" pitchFamily="34" charset="-122"/>
              </a:rPr>
              <a:t>准内在动因</a:t>
            </a:r>
            <a:r>
              <a:rPr lang="zh-CN" altLang="en-US" sz="2800" dirty="0">
                <a:latin typeface="微软雅黑" panose="020B0503020204020204" pitchFamily="34" charset="-122"/>
                <a:ea typeface="微软雅黑" panose="020B0503020204020204" pitchFamily="34" charset="-122"/>
              </a:rPr>
              <a:t>，四川“发展有基础”</a:t>
            </a:r>
            <a:endParaRPr lang="en-US" altLang="zh-CN" sz="2800" dirty="0">
              <a:latin typeface="微软雅黑" panose="020B0503020204020204" pitchFamily="34" charset="-122"/>
              <a:ea typeface="微软雅黑" panose="020B0503020204020204" pitchFamily="34" charset="-122"/>
            </a:endParaRPr>
          </a:p>
          <a:p>
            <a:pPr marL="342900" indent="-342900">
              <a:lnSpc>
                <a:spcPts val="3200"/>
              </a:lnSpc>
              <a:buFont typeface="Wingdings" panose="05000000000000000000" pitchFamily="2" charset="2"/>
              <a:buChar char="l"/>
            </a:pPr>
            <a:r>
              <a:rPr lang="zh-CN" altLang="en-US" sz="2800" b="1" dirty="0" smtClean="0">
                <a:latin typeface="微软雅黑" panose="020B0503020204020204" pitchFamily="34" charset="-122"/>
                <a:ea typeface="微软雅黑" panose="020B0503020204020204" pitchFamily="34" charset="-122"/>
              </a:rPr>
              <a:t>研</a:t>
            </a:r>
            <a:r>
              <a:rPr lang="zh-CN" altLang="en-US" sz="2800" b="1" dirty="0">
                <a:latin typeface="微软雅黑" panose="020B0503020204020204" pitchFamily="34" charset="-122"/>
                <a:ea typeface="微软雅黑" panose="020B0503020204020204" pitchFamily="34" charset="-122"/>
              </a:rPr>
              <a:t>判机遇条件</a:t>
            </a:r>
            <a:r>
              <a:rPr lang="zh-CN" altLang="en-US" sz="2800" dirty="0">
                <a:latin typeface="微软雅黑" panose="020B0503020204020204" pitchFamily="34" charset="-122"/>
                <a:ea typeface="微软雅黑" panose="020B0503020204020204" pitchFamily="34" charset="-122"/>
              </a:rPr>
              <a:t>，四川“未来有前景”</a:t>
            </a:r>
            <a:endParaRPr lang="en-US" altLang="zh-CN" sz="2800" dirty="0">
              <a:latin typeface="微软雅黑" panose="020B0503020204020204" pitchFamily="34" charset="-122"/>
              <a:ea typeface="微软雅黑" panose="020B0503020204020204" pitchFamily="34" charset="-122"/>
            </a:endParaRPr>
          </a:p>
          <a:p>
            <a:pPr marL="342900" indent="-342900">
              <a:lnSpc>
                <a:spcPts val="3200"/>
              </a:lnSpc>
              <a:buFont typeface="Wingdings" panose="05000000000000000000" pitchFamily="2" charset="2"/>
              <a:buChar char="l"/>
            </a:pPr>
            <a:r>
              <a:rPr lang="zh-CN" altLang="en-US" sz="2800" b="1" dirty="0" smtClean="0">
                <a:latin typeface="微软雅黑" panose="020B0503020204020204" pitchFamily="34" charset="-122"/>
                <a:ea typeface="微软雅黑" panose="020B0503020204020204" pitchFamily="34" charset="-122"/>
              </a:rPr>
              <a:t>洞</a:t>
            </a:r>
            <a:r>
              <a:rPr lang="zh-CN" altLang="en-US" sz="2800" b="1" dirty="0">
                <a:latin typeface="微软雅黑" panose="020B0503020204020204" pitchFamily="34" charset="-122"/>
                <a:ea typeface="微软雅黑" panose="020B0503020204020204" pitchFamily="34" charset="-122"/>
              </a:rPr>
              <a:t>悉矛盾变化</a:t>
            </a:r>
            <a:r>
              <a:rPr lang="zh-CN" altLang="en-US" sz="2800" dirty="0">
                <a:latin typeface="微软雅黑" panose="020B0503020204020204" pitchFamily="34" charset="-122"/>
                <a:ea typeface="微软雅黑" panose="020B0503020204020204" pitchFamily="34" charset="-122"/>
              </a:rPr>
              <a:t>，四川“现实有挑战”</a:t>
            </a:r>
            <a:r>
              <a:rPr lang="zh-CN" altLang="en-US" sz="2800" dirty="0">
                <a:solidFill>
                  <a:srgbClr val="0070C0"/>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102406" name="TextBox 7"/>
          <p:cNvSpPr txBox="1">
            <a:spLocks noChangeArrowheads="1"/>
          </p:cNvSpPr>
          <p:nvPr/>
        </p:nvSpPr>
        <p:spPr bwMode="auto">
          <a:xfrm>
            <a:off x="1627507" y="4769480"/>
            <a:ext cx="6845933" cy="584775"/>
          </a:xfrm>
          <a:prstGeom prst="rect">
            <a:avLst/>
          </a:prstGeom>
          <a:noFill/>
          <a:ln w="9525">
            <a:solidFill>
              <a:srgbClr val="C00000"/>
            </a:solidFill>
            <a:miter lim="800000"/>
          </a:ln>
        </p:spPr>
        <p:txBody>
          <a:bodyPr wrap="square">
            <a:spAutoFit/>
          </a:bodyPr>
          <a:lstStyle/>
          <a:p>
            <a:r>
              <a:rPr lang="zh-CN" altLang="en-US" sz="3200" dirty="0" smtClean="0">
                <a:latin typeface="微软雅黑" panose="020B0503020204020204" pitchFamily="34" charset="-122"/>
                <a:ea typeface="微软雅黑" panose="020B0503020204020204" pitchFamily="34" charset="-122"/>
              </a:rPr>
              <a:t>跳</a:t>
            </a:r>
            <a:r>
              <a:rPr lang="zh-CN" altLang="en-US" sz="3200" dirty="0">
                <a:latin typeface="微软雅黑" panose="020B0503020204020204" pitchFamily="34" charset="-122"/>
                <a:ea typeface="微软雅黑" panose="020B0503020204020204" pitchFamily="34" charset="-122"/>
              </a:rPr>
              <a:t>出盆地看四川、解放思想谋发</a:t>
            </a:r>
            <a:r>
              <a:rPr lang="zh-CN" altLang="en-US" sz="3200" dirty="0" smtClean="0">
                <a:latin typeface="微软雅黑" panose="020B0503020204020204" pitchFamily="34" charset="-122"/>
                <a:ea typeface="微软雅黑" panose="020B0503020204020204" pitchFamily="34" charset="-122"/>
              </a:rPr>
              <a:t>展</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56262" y="2244263"/>
            <a:ext cx="10104218" cy="3046988"/>
          </a:xfrm>
          <a:prstGeom prst="rect">
            <a:avLst/>
          </a:prstGeom>
          <a:noFill/>
          <a:ln w="9525">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推动治蜀兴川再上新台阶</a:t>
            </a:r>
            <a:r>
              <a:rPr lang="en-US" altLang="zh-CN"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着力推动经济高质量发展</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a:t>
            </a:r>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治蜀兴川的总体要求，坚定贯穿到四川事业发展全过程和各</a:t>
            </a:r>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方面</a:t>
            </a:r>
            <a:br>
              <a:rPr lang="en-US" altLang="zh-CN" sz="2400" b="1" dirty="0" smtClean="0"/>
            </a:br>
            <a:endParaRPr lang="en-US" altLang="zh-CN" sz="2400" b="1" dirty="0" smtClean="0">
              <a:latin typeface="等线" panose="02010600030101010101" pitchFamily="2" charset="-122"/>
              <a:ea typeface="等线" panose="02010600030101010101" pitchFamily="2" charset="-122"/>
            </a:endParaRPr>
          </a:p>
        </p:txBody>
      </p:sp>
      <p:sp>
        <p:nvSpPr>
          <p:cNvPr id="4" name="AutoShape 3"/>
          <p:cNvSpPr>
            <a:spLocks noChangeArrowheads="1"/>
          </p:cNvSpPr>
          <p:nvPr/>
        </p:nvSpPr>
        <p:spPr bwMode="auto">
          <a:xfrm>
            <a:off x="895985" y="890270"/>
            <a:ext cx="6638671" cy="582994"/>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二是指明了新时代治蜀兴川的总体要求</a:t>
            </a:r>
            <a:endParaRPr lang="en-US" altLang="zh-CN" sz="2400" b="1" dirty="0" smtClean="0">
              <a:latin typeface="等线" panose="02010600030101010101" pitchFamily="2" charset="-122"/>
              <a:ea typeface="等线" panose="02010600030101010101" pitchFamily="2" charset="-122"/>
            </a:endParaRPr>
          </a:p>
        </p:txBody>
      </p:sp>
      <p:cxnSp>
        <p:nvCxnSpPr>
          <p:cNvPr id="2" name="肘形连接符 1"/>
          <p:cNvCxnSpPr/>
          <p:nvPr/>
        </p:nvCxnSpPr>
        <p:spPr>
          <a:xfrm>
            <a:off x="1865376" y="4876800"/>
            <a:ext cx="2822075" cy="919134"/>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745946" y="5483671"/>
            <a:ext cx="4094480" cy="521970"/>
          </a:xfrm>
          <a:prstGeom prst="rect">
            <a:avLst/>
          </a:prstGeom>
          <a:noFill/>
        </p:spPr>
        <p:txBody>
          <a:bodyPr wrap="none" rtlCol="0">
            <a:spAutoFit/>
          </a:bodyPr>
          <a:lstStyle/>
          <a:p>
            <a:pPr algn="l"/>
            <a:r>
              <a:rPr lang="zh-CN" altLang="en-US" sz="2800" b="1" u="sng" dirty="0" smtClean="0">
                <a:latin typeface="微软雅黑" panose="020B0503020204020204" pitchFamily="34" charset="-122"/>
                <a:ea typeface="微软雅黑" panose="020B0503020204020204" pitchFamily="34" charset="-122"/>
                <a:sym typeface="+mn-ea"/>
              </a:rPr>
              <a:t>推动治蜀兴川再上新台阶</a:t>
            </a:r>
            <a:endParaRPr lang="en-US" altLang="zh-CN" sz="2400" b="1" dirty="0" smtClean="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447675" y="520065"/>
            <a:ext cx="7391781" cy="651905"/>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三是指明了新时代治蜀兴川的第一要务</a:t>
            </a:r>
            <a:endParaRPr lang="zh-CN" altLang="en-US" sz="3200" b="1" dirty="0" smtClean="0">
              <a:latin typeface="微软雅黑" panose="020B0503020204020204" pitchFamily="34" charset="-122"/>
              <a:ea typeface="微软雅黑" panose="020B0503020204020204" pitchFamily="34" charset="-122"/>
            </a:endParaRPr>
          </a:p>
        </p:txBody>
      </p:sp>
      <p:sp>
        <p:nvSpPr>
          <p:cNvPr id="8" name="文本框 2"/>
          <p:cNvSpPr txBox="1"/>
          <p:nvPr/>
        </p:nvSpPr>
        <p:spPr>
          <a:xfrm>
            <a:off x="778510" y="1844548"/>
            <a:ext cx="11413490" cy="4113947"/>
          </a:xfrm>
          <a:prstGeom prst="rect">
            <a:avLst/>
          </a:prstGeom>
          <a:noFill/>
          <a:ln w="9525">
            <a:noFill/>
          </a:ln>
        </p:spPr>
        <p:txBody>
          <a:bodyPr wrap="square">
            <a:spAutoFit/>
          </a:bodyPr>
          <a:lstStyle/>
          <a:p>
            <a:pPr>
              <a:lnSpc>
                <a:spcPts val="2800"/>
              </a:lnSpc>
            </a:pPr>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pPr>
              <a:lnSpc>
                <a:spcPts val="2800"/>
              </a:lnSpc>
            </a:pPr>
            <a:endParaRPr lang="en-US" altLang="zh-CN" sz="2800" b="1" dirty="0" smtClean="0">
              <a:latin typeface="微软雅黑" panose="020B0503020204020204" pitchFamily="34" charset="-122"/>
              <a:ea typeface="微软雅黑" panose="020B0503020204020204" pitchFamily="34" charset="-122"/>
            </a:endParaRPr>
          </a:p>
          <a:p>
            <a:pPr>
              <a:lnSpc>
                <a:spcPct val="150000"/>
              </a:lnSpc>
            </a:pPr>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牢牢扭住经济建设这个中心</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推动城乡区域协调发展</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等重要指示，深刻把握新时代治蜀兴川的第一要务，构建</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一干多支、五区协同</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区域发展新格局</a:t>
            </a:r>
            <a:br>
              <a:rPr lang="en-US" altLang="zh-CN" sz="2800" b="1" dirty="0" smtClean="0">
                <a:latin typeface="微软雅黑" panose="020B0503020204020204" pitchFamily="34" charset="-122"/>
                <a:ea typeface="微软雅黑" panose="020B0503020204020204" pitchFamily="34" charset="-122"/>
              </a:rPr>
            </a:br>
            <a:endParaRPr lang="en-US" altLang="zh-CN" sz="2800" b="1" dirty="0" smtClean="0">
              <a:latin typeface="微软雅黑" panose="020B0503020204020204" pitchFamily="34" charset="-122"/>
              <a:ea typeface="微软雅黑" panose="020B0503020204020204" pitchFamily="34" charset="-122"/>
            </a:endParaRPr>
          </a:p>
          <a:p>
            <a:pPr>
              <a:lnSpc>
                <a:spcPts val="2800"/>
              </a:lnSpc>
            </a:pPr>
            <a:endParaRPr lang="en-US" altLang="zh-CN" sz="2400" b="1" dirty="0" smtClean="0">
              <a:latin typeface="等线" panose="02010600030101010101" pitchFamily="2" charset="-122"/>
              <a:ea typeface="等线" panose="02010600030101010101" pitchFamily="2" charset="-122"/>
            </a:endParaRPr>
          </a:p>
          <a:p>
            <a:pPr>
              <a:lnSpc>
                <a:spcPts val="2800"/>
              </a:lnSpc>
            </a:pPr>
            <a:endParaRPr lang="zh-CN" altLang="en-US" sz="2400" b="1" dirty="0" smtClean="0">
              <a:latin typeface="等线" panose="02010600030101010101" pitchFamily="2" charset="-122"/>
              <a:ea typeface="等线" panose="02010600030101010101" pitchFamily="2" charset="-122"/>
            </a:endParaRPr>
          </a:p>
        </p:txBody>
      </p:sp>
      <p:cxnSp>
        <p:nvCxnSpPr>
          <p:cNvPr id="2" name="肘形连接符 1"/>
          <p:cNvCxnSpPr/>
          <p:nvPr/>
        </p:nvCxnSpPr>
        <p:spPr>
          <a:xfrm rot="5400000" flipV="1">
            <a:off x="610749" y="3178446"/>
            <a:ext cx="2585085" cy="2551430"/>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198779" y="5143999"/>
            <a:ext cx="5872480" cy="583565"/>
          </a:xfrm>
          <a:prstGeom prst="rect">
            <a:avLst/>
          </a:prstGeom>
          <a:noFill/>
        </p:spPr>
        <p:txBody>
          <a:bodyPr wrap="none" rtlCol="0" anchor="t">
            <a:spAutoFit/>
          </a:bodyPr>
          <a:lstStyle/>
          <a:p>
            <a:r>
              <a:rPr lang="zh-CN" altLang="en-US" sz="3200" b="1" dirty="0" smtClean="0">
                <a:latin typeface="微软雅黑" panose="020B0503020204020204" pitchFamily="34" charset="-122"/>
                <a:ea typeface="微软雅黑" panose="020B0503020204020204" pitchFamily="34" charset="-122"/>
                <a:sym typeface="+mn-ea"/>
              </a:rPr>
              <a:t>坚定不移抓好发展这个第一要务</a:t>
            </a:r>
            <a:endParaRPr lang="zh-CN" altLang="en-US" sz="3200" b="1"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2429" y="1671811"/>
            <a:ext cx="10214899" cy="2677656"/>
          </a:xfrm>
          <a:prstGeom prst="rect">
            <a:avLst/>
          </a:prstGeom>
          <a:noFill/>
          <a:ln w="9525">
            <a:noFill/>
          </a:ln>
        </p:spPr>
        <p:txBody>
          <a:bodyPr wrap="square">
            <a:spAutoFit/>
          </a:bodyPr>
          <a:lstStyle/>
          <a:p>
            <a:pPr>
              <a:lnSpc>
                <a:spcPct val="150000"/>
              </a:lnSpc>
            </a:pPr>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pPr>
              <a:lnSpc>
                <a:spcPct val="150000"/>
              </a:lnSpc>
            </a:pPr>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扎实开展创新创造</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做好军民融合深度发展这篇大文章</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等重要指示，深刻把握新时代治蜀兴川的根本动力，大力推进全面深化改革和创新驱动发展</a:t>
            </a:r>
            <a:r>
              <a:rPr lang="en-US" altLang="zh-CN"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p:txBody>
      </p:sp>
      <p:sp>
        <p:nvSpPr>
          <p:cNvPr id="7" name="AutoShape 3"/>
          <p:cNvSpPr>
            <a:spLocks noChangeArrowheads="1"/>
          </p:cNvSpPr>
          <p:nvPr/>
        </p:nvSpPr>
        <p:spPr bwMode="auto">
          <a:xfrm>
            <a:off x="940816" y="846963"/>
            <a:ext cx="7227824" cy="555964"/>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pPr>
              <a:lnSpc>
                <a:spcPts val="3200"/>
              </a:lnSpc>
            </a:pPr>
            <a:r>
              <a:rPr lang="zh-CN" altLang="en-US" sz="3200" b="1" dirty="0" smtClean="0">
                <a:latin typeface="微软雅黑" panose="020B0503020204020204" pitchFamily="34" charset="-122"/>
                <a:ea typeface="微软雅黑" panose="020B0503020204020204" pitchFamily="34" charset="-122"/>
              </a:rPr>
              <a:t>四是指明了新时代治蜀兴川的根本动力</a:t>
            </a:r>
            <a:endParaRPr lang="zh-CN" altLang="en-US" sz="3200" b="1" dirty="0" smtClean="0">
              <a:latin typeface="微软雅黑" panose="020B0503020204020204" pitchFamily="34" charset="-122"/>
              <a:ea typeface="微软雅黑" panose="020B0503020204020204" pitchFamily="34" charset="-122"/>
            </a:endParaRPr>
          </a:p>
        </p:txBody>
      </p:sp>
      <p:cxnSp>
        <p:nvCxnSpPr>
          <p:cNvPr id="2" name="肘形连接符 1"/>
          <p:cNvCxnSpPr/>
          <p:nvPr/>
        </p:nvCxnSpPr>
        <p:spPr>
          <a:xfrm rot="16200000" flipH="1">
            <a:off x="742508" y="3731072"/>
            <a:ext cx="1834455" cy="1778320"/>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544061" y="5316855"/>
            <a:ext cx="8789586" cy="524054"/>
          </a:xfrm>
          <a:prstGeom prst="rect">
            <a:avLst/>
          </a:prstGeom>
          <a:noFill/>
        </p:spPr>
        <p:txBody>
          <a:bodyPr wrap="none" rtlCol="0" anchor="t">
            <a:spAutoFit/>
          </a:bodyPr>
          <a:lstStyle/>
          <a:p>
            <a:pPr marL="342900" indent="-342900">
              <a:lnSpc>
                <a:spcPts val="3600"/>
              </a:lnSpc>
              <a:buFont typeface="Wingdings" panose="05000000000000000000" pitchFamily="2" charset="2"/>
              <a:buChar char="l"/>
            </a:pPr>
            <a:r>
              <a:rPr lang="zh-CN" altLang="zh-CN" sz="2800" b="1" dirty="0" smtClean="0">
                <a:latin typeface="微软雅黑" panose="020B0503020204020204" pitchFamily="34" charset="-122"/>
                <a:ea typeface="微软雅黑" panose="020B0503020204020204" pitchFamily="34" charset="-122"/>
              </a:rPr>
              <a:t>开启转型发展、创新发展、跨越发展新篇的动力支撑</a:t>
            </a:r>
            <a:endParaRPr lang="zh-CN" altLang="en-US" sz="28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20574" y="679464"/>
            <a:ext cx="7309026" cy="560254"/>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pPr>
              <a:lnSpc>
                <a:spcPts val="3200"/>
              </a:lnSpc>
            </a:pPr>
            <a:r>
              <a:rPr lang="zh-CN" altLang="en-US" sz="3200" b="1" dirty="0" smtClean="0">
                <a:latin typeface="微软雅黑" panose="020B0503020204020204" pitchFamily="34" charset="-122"/>
                <a:ea typeface="微软雅黑" panose="020B0503020204020204" pitchFamily="34" charset="-122"/>
              </a:rPr>
              <a:t>五是指明了新时代治蜀兴川的开放格局</a:t>
            </a:r>
            <a:endParaRPr lang="en-US" altLang="zh-CN" sz="3200" b="1" dirty="0" smtClean="0">
              <a:latin typeface="微软雅黑" panose="020B0503020204020204" pitchFamily="34" charset="-122"/>
              <a:ea typeface="微软雅黑" panose="020B0503020204020204" pitchFamily="34" charset="-122"/>
            </a:endParaRPr>
          </a:p>
        </p:txBody>
      </p:sp>
      <p:sp>
        <p:nvSpPr>
          <p:cNvPr id="9" name="文本框 2"/>
          <p:cNvSpPr txBox="1"/>
          <p:nvPr/>
        </p:nvSpPr>
        <p:spPr>
          <a:xfrm>
            <a:off x="1070854" y="1985673"/>
            <a:ext cx="9773691" cy="2144177"/>
          </a:xfrm>
          <a:prstGeom prst="rect">
            <a:avLst/>
          </a:prstGeom>
          <a:noFill/>
          <a:ln w="9525">
            <a:noFill/>
          </a:ln>
        </p:spPr>
        <p:txBody>
          <a:bodyPr wrap="square">
            <a:spAutoFit/>
          </a:bodyPr>
          <a:lstStyle/>
          <a:p>
            <a:pPr>
              <a:lnSpc>
                <a:spcPts val="3200"/>
              </a:lnSpc>
            </a:pPr>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pPr>
              <a:lnSpc>
                <a:spcPts val="3200"/>
              </a:lnSpc>
            </a:pPr>
            <a:endParaRPr lang="en-US" altLang="zh-CN" sz="2800" b="1" dirty="0" smtClean="0">
              <a:latin typeface="微软雅黑" panose="020B0503020204020204" pitchFamily="34" charset="-122"/>
              <a:ea typeface="微软雅黑" panose="020B0503020204020204" pitchFamily="34" charset="-122"/>
            </a:endParaRPr>
          </a:p>
          <a:p>
            <a:pPr>
              <a:lnSpc>
                <a:spcPts val="3200"/>
              </a:lnSpc>
            </a:pPr>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打造立体全面开放格局</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努力走在西部全面开发开放的前列</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等重要指示，深刻把握新时代治蜀兴川的开放格局，全力推动</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四向拓展、全域开放</a:t>
            </a:r>
            <a:endPar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560572" y="4598924"/>
            <a:ext cx="6647974" cy="954107"/>
          </a:xfrm>
          <a:prstGeom prst="rect">
            <a:avLst/>
          </a:prstGeom>
          <a:noFill/>
        </p:spPr>
        <p:txBody>
          <a:bodyPr wrap="none" rtlCol="0">
            <a:spAutoFit/>
          </a:bodyPr>
          <a:lstStyle/>
          <a:p>
            <a:r>
              <a:rPr lang="zh-CN" altLang="zh-CN" sz="2800" dirty="0" smtClean="0">
                <a:latin typeface="微软雅黑" panose="020B0503020204020204" pitchFamily="34" charset="-122"/>
                <a:ea typeface="微软雅黑" panose="020B0503020204020204" pitchFamily="34" charset="-122"/>
              </a:rPr>
              <a:t>标定了</a:t>
            </a:r>
            <a:r>
              <a:rPr lang="zh-CN" altLang="zh-CN" sz="2800" b="1" dirty="0" smtClean="0">
                <a:latin typeface="微软雅黑" panose="020B0503020204020204" pitchFamily="34" charset="-122"/>
                <a:ea typeface="微软雅黑" panose="020B0503020204020204" pitchFamily="34" charset="-122"/>
              </a:rPr>
              <a:t>四川服务国家开放战略</a:t>
            </a:r>
            <a:r>
              <a:rPr lang="zh-CN" altLang="zh-CN" sz="2800" dirty="0" smtClean="0">
                <a:latin typeface="微软雅黑" panose="020B0503020204020204" pitchFamily="34" charset="-122"/>
                <a:ea typeface="微软雅黑" panose="020B0503020204020204" pitchFamily="34" charset="-122"/>
              </a:rPr>
              <a:t>的方向</a:t>
            </a:r>
            <a:endParaRPr lang="en-US" altLang="zh-CN" sz="2800" dirty="0" smtClean="0">
              <a:latin typeface="微软雅黑" panose="020B0503020204020204" pitchFamily="34" charset="-122"/>
              <a:ea typeface="微软雅黑" panose="020B0503020204020204" pitchFamily="34" charset="-122"/>
            </a:endParaRPr>
          </a:p>
          <a:p>
            <a:r>
              <a:rPr lang="zh-CN" altLang="zh-CN" sz="2800" dirty="0" smtClean="0">
                <a:latin typeface="微软雅黑" panose="020B0503020204020204" pitchFamily="34" charset="-122"/>
                <a:ea typeface="微软雅黑" panose="020B0503020204020204" pitchFamily="34" charset="-122"/>
              </a:rPr>
              <a:t>是新形势下四川全面开放合作的战略指引</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肘形连接符 3"/>
          <p:cNvCxnSpPr/>
          <p:nvPr/>
        </p:nvCxnSpPr>
        <p:spPr>
          <a:xfrm>
            <a:off x="1341120" y="4218432"/>
            <a:ext cx="2243328" cy="62179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21835" y="2159941"/>
            <a:ext cx="9773691" cy="1954381"/>
          </a:xfrm>
          <a:prstGeom prst="rect">
            <a:avLst/>
          </a:prstGeom>
          <a:noFill/>
          <a:ln w="9525">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省委要求</a:t>
            </a:r>
            <a:r>
              <a:rPr lang="en-US" altLang="zh-CN"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endParaRPr lang="en-US" altLang="zh-CN" sz="9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把四川农业大省这块金字招牌擦亮</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坚定不移打赢脱贫攻坚战</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等重要指示，深刻把握新时代治蜀兴川的重中之重，大力实施乡村振兴战略</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AutoShape 3"/>
          <p:cNvSpPr>
            <a:spLocks noChangeArrowheads="1"/>
          </p:cNvSpPr>
          <p:nvPr/>
        </p:nvSpPr>
        <p:spPr bwMode="auto">
          <a:xfrm>
            <a:off x="1044829" y="983488"/>
            <a:ext cx="6331331" cy="582994"/>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六是指明了新时代治蜀兴川的重中之重</a:t>
            </a:r>
            <a:endParaRPr lang="zh-CN" altLang="en-US" sz="2800" b="1" dirty="0" smtClean="0">
              <a:latin typeface="微软雅黑" panose="020B0503020204020204" pitchFamily="34" charset="-122"/>
              <a:ea typeface="微软雅黑" panose="020B0503020204020204" pitchFamily="34" charset="-122"/>
            </a:endParaRPr>
          </a:p>
        </p:txBody>
      </p:sp>
      <p:cxnSp>
        <p:nvCxnSpPr>
          <p:cNvPr id="2" name="肘形连接符 1"/>
          <p:cNvCxnSpPr/>
          <p:nvPr/>
        </p:nvCxnSpPr>
        <p:spPr>
          <a:xfrm rot="5400000" flipV="1">
            <a:off x="1268757" y="3450881"/>
            <a:ext cx="2585085" cy="2551430"/>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903218" y="5470906"/>
            <a:ext cx="5244465" cy="521970"/>
          </a:xfrm>
          <a:prstGeom prst="rect">
            <a:avLst/>
          </a:prstGeom>
          <a:noFill/>
        </p:spPr>
        <p:txBody>
          <a:bodyPr wrap="square" rtlCol="0" anchor="t">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实现由农业大省向农业强省跨越</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39165" y="1817878"/>
            <a:ext cx="10986770" cy="2246769"/>
          </a:xfrm>
          <a:prstGeom prst="rect">
            <a:avLst/>
          </a:prstGeom>
          <a:noFill/>
          <a:ln w="9525">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牢固树立以人民为中心的发展思想</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等重要指示，深刻把握新时代治蜀兴川的价值取向，更好满足人民群众对美好生活的需要</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auto">
          <a:xfrm>
            <a:off x="469901" y="824103"/>
            <a:ext cx="6479540" cy="578442"/>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七是指明了新时代治蜀兴川的价值取向</a:t>
            </a:r>
            <a:endParaRPr lang="en-US" altLang="zh-CN" sz="2800" b="1" dirty="0" smtClean="0">
              <a:latin typeface="微软雅黑" panose="020B0503020204020204" pitchFamily="34" charset="-122"/>
              <a:ea typeface="微软雅黑" panose="020B0503020204020204" pitchFamily="34" charset="-122"/>
            </a:endParaRPr>
          </a:p>
        </p:txBody>
      </p:sp>
      <p:cxnSp>
        <p:nvCxnSpPr>
          <p:cNvPr id="2" name="肘形连接符 1"/>
          <p:cNvCxnSpPr/>
          <p:nvPr/>
        </p:nvCxnSpPr>
        <p:spPr>
          <a:xfrm rot="5400000" flipV="1">
            <a:off x="648716" y="3679698"/>
            <a:ext cx="1672590" cy="1141095"/>
          </a:xfrm>
          <a:prstGeom prst="bentConnector3">
            <a:avLst>
              <a:gd name="adj1" fmla="val 50019"/>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226564" y="4688840"/>
            <a:ext cx="7007046" cy="1384995"/>
          </a:xfrm>
          <a:prstGeom prst="rect">
            <a:avLst/>
          </a:prstGeom>
          <a:noFill/>
        </p:spPr>
        <p:txBody>
          <a:bodyPr wrap="none" rtlCol="0" anchor="t">
            <a:spAutoFit/>
          </a:bodyPr>
          <a:lstStyle/>
          <a:p>
            <a:r>
              <a:rPr lang="zh-CN" altLang="zh-CN" sz="2800" dirty="0" smtClean="0">
                <a:latin typeface="微软雅黑" panose="020B0503020204020204" pitchFamily="34" charset="-122"/>
                <a:ea typeface="微软雅黑" panose="020B0503020204020204" pitchFamily="34" charset="-122"/>
              </a:rPr>
              <a:t>认真践行以人民为中心的发展思想，</a:t>
            </a:r>
            <a:endParaRPr lang="en-US" altLang="zh-CN" sz="2800" dirty="0" smtClean="0">
              <a:latin typeface="微软雅黑" panose="020B0503020204020204" pitchFamily="34" charset="-122"/>
              <a:ea typeface="微软雅黑" panose="020B0503020204020204" pitchFamily="34" charset="-122"/>
            </a:endParaRPr>
          </a:p>
          <a:p>
            <a:r>
              <a:rPr lang="zh-CN" altLang="zh-CN" sz="2800" dirty="0" smtClean="0">
                <a:latin typeface="微软雅黑" panose="020B0503020204020204" pitchFamily="34" charset="-122"/>
                <a:ea typeface="微软雅黑" panose="020B0503020204020204" pitchFamily="34" charset="-122"/>
              </a:rPr>
              <a:t>让改革发展成果更多更公平惠及全省人民，</a:t>
            </a:r>
            <a:endParaRPr lang="en-US" altLang="zh-CN" sz="2800" dirty="0" smtClean="0">
              <a:latin typeface="微软雅黑" panose="020B0503020204020204" pitchFamily="34" charset="-122"/>
              <a:ea typeface="微软雅黑" panose="020B0503020204020204" pitchFamily="34" charset="-122"/>
            </a:endParaRPr>
          </a:p>
          <a:p>
            <a:r>
              <a:rPr lang="zh-CN" altLang="zh-CN" sz="2800" dirty="0" smtClean="0">
                <a:latin typeface="微软雅黑" panose="020B0503020204020204" pitchFamily="34" charset="-122"/>
                <a:ea typeface="微软雅黑" panose="020B0503020204020204" pitchFamily="34" charset="-122"/>
              </a:rPr>
              <a:t>使人民有更多获得感幸福感安全</a:t>
            </a:r>
            <a:endParaRPr lang="en-US" altLang="zh-CN" sz="2800" b="1"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2598" y="1626336"/>
            <a:ext cx="10671242" cy="1246495"/>
          </a:xfrm>
          <a:prstGeom prst="rect">
            <a:avLst/>
          </a:prstGeom>
          <a:noFill/>
          <a:ln w="9525">
            <a:no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zh-CN" altLang="en-US"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习近平新时代中国特色社会主义思想</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“四川篇”</a:t>
            </a:r>
            <a:r>
              <a:rPr lang="zh-CN" altLang="en-US"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endParaRPr lang="en-US" altLang="zh-CN"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ts val="4500"/>
              </a:lnSpc>
              <a:buClr>
                <a:srgbClr val="C00000"/>
              </a:buClr>
            </a:pPr>
            <a:r>
              <a:rPr lang="en-US" altLang="zh-CN"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    </a:t>
            </a: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习近平总书记对四川工作</a:t>
            </a:r>
            <a:r>
              <a:rPr lang="zh-CN" altLang="zh-CN" sz="3200" b="1" dirty="0" smtClean="0"/>
              <a:t>系列</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重要指示精神</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4" name="文本框 2"/>
          <p:cNvSpPr txBox="1"/>
          <p:nvPr/>
        </p:nvSpPr>
        <p:spPr>
          <a:xfrm>
            <a:off x="869654" y="3327121"/>
            <a:ext cx="5409226" cy="622799"/>
          </a:xfrm>
          <a:prstGeom prst="rect">
            <a:avLst/>
          </a:prstGeom>
          <a:noFill/>
          <a:ln w="9525">
            <a:no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3+5+20</a:t>
            </a:r>
            <a:r>
              <a:rPr lang="zh-CN" altLang="en-US"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（十八大以来）</a:t>
            </a:r>
            <a:endParaRPr lang="en-US" altLang="zh-CN"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6" name="文本框 2"/>
          <p:cNvSpPr txBox="1"/>
          <p:nvPr/>
        </p:nvSpPr>
        <p:spPr>
          <a:xfrm>
            <a:off x="7325318" y="3467329"/>
            <a:ext cx="4147354" cy="1823576"/>
          </a:xfrm>
          <a:prstGeom prst="rect">
            <a:avLst/>
          </a:prstGeom>
          <a:noFill/>
          <a:ln w="9525">
            <a:solidFill>
              <a:srgbClr val="C00000"/>
            </a:solidFill>
          </a:ln>
        </p:spPr>
        <p:txBody>
          <a:bodyPr wrap="square">
            <a:spAutoFit/>
          </a:bodyPr>
          <a:lstStyle/>
          <a:p>
            <a:pPr marL="342900" indent="-342900" algn="just">
              <a:lnSpc>
                <a:spcPts val="4500"/>
              </a:lnSpc>
              <a:buClr>
                <a:srgbClr val="C00000"/>
              </a:buClr>
            </a:pP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3</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次亲临四川视察指导</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ts val="4500"/>
              </a:lnSpc>
              <a:buClr>
                <a:srgbClr val="C00000"/>
              </a:buClr>
            </a:pP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5</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次发表重要讲话</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ts val="4500"/>
              </a:lnSpc>
              <a:buClr>
                <a:srgbClr val="C00000"/>
              </a:buClr>
            </a:pP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20</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多次重要批示</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cxnSp>
        <p:nvCxnSpPr>
          <p:cNvPr id="8" name="肘形连接符 7"/>
          <p:cNvCxnSpPr/>
          <p:nvPr/>
        </p:nvCxnSpPr>
        <p:spPr>
          <a:xfrm>
            <a:off x="1511808" y="4035552"/>
            <a:ext cx="5766816" cy="56083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41090" y="835734"/>
            <a:ext cx="3057247" cy="584775"/>
          </a:xfrm>
          <a:prstGeom prst="rect">
            <a:avLst/>
          </a:prstGeom>
        </p:spPr>
        <p:txBody>
          <a:bodyPr wrap="none">
            <a:spAutoFit/>
          </a:bodyPr>
          <a:lstStyle/>
          <a:p>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背景材料一</a:t>
            </a: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endPar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32028" y="1768073"/>
            <a:ext cx="10443886" cy="2246769"/>
          </a:xfrm>
          <a:prstGeom prst="rect">
            <a:avLst/>
          </a:prstGeom>
          <a:noFill/>
          <a:ln w="9525">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一定要把生态文明建设这篇大文章写好</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让四川天更蓝、地更绿、水更清</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等重要指示，深刻把握新时代治蜀兴川的生态重任，持续用力推进美丽四川建设</a:t>
            </a:r>
            <a:endParaRPr lang="en-US" sz="2400" dirty="0">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auto">
          <a:xfrm>
            <a:off x="953770" y="591185"/>
            <a:ext cx="6337046" cy="578442"/>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八是指明了新时代治蜀兴川的生态重任</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 name="肘形连接符 1"/>
          <p:cNvCxnSpPr/>
          <p:nvPr/>
        </p:nvCxnSpPr>
        <p:spPr>
          <a:xfrm rot="5400000" flipV="1">
            <a:off x="1130678" y="3418721"/>
            <a:ext cx="1579245" cy="1557655"/>
          </a:xfrm>
          <a:prstGeom prst="bentConnector3">
            <a:avLst>
              <a:gd name="adj1" fmla="val 5002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625455" y="5016551"/>
            <a:ext cx="4134465" cy="523220"/>
          </a:xfrm>
          <a:prstGeom prst="rect">
            <a:avLst/>
          </a:prstGeom>
          <a:noFill/>
        </p:spPr>
        <p:txBody>
          <a:bodyPr wrap="none" rtlCol="0">
            <a:spAutoFit/>
          </a:bodyPr>
          <a:lstStyle/>
          <a:p>
            <a:pPr algn="ctr"/>
            <a:r>
              <a:rPr lang="zh-CN" altLang="en-US" sz="2800" b="1" dirty="0" smtClean="0">
                <a:latin typeface="微软雅黑" panose="020B0503020204020204" pitchFamily="34" charset="-122"/>
                <a:ea typeface="微软雅黑" panose="020B0503020204020204" pitchFamily="34" charset="-122"/>
                <a:sym typeface="+mn-ea"/>
              </a:rPr>
              <a:t>谱写美丽中国的四川篇章</a:t>
            </a:r>
            <a:endParaRPr lang="zh-CN" altLang="en-US" sz="2800" b="1"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1015365" y="1013460"/>
            <a:ext cx="6409563" cy="582994"/>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九是指明了新时代治蜀兴川的法治保障</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2"/>
          <p:cNvSpPr txBox="1"/>
          <p:nvPr/>
        </p:nvSpPr>
        <p:spPr>
          <a:xfrm>
            <a:off x="1003173" y="2327529"/>
            <a:ext cx="10725531" cy="2246769"/>
          </a:xfrm>
          <a:prstGeom prst="rect">
            <a:avLst/>
          </a:prstGeom>
          <a:noFill/>
          <a:ln w="9525">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坚定推进依法治理</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a:t>
            </a:r>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深刻把握新时代治蜀兴川的法治保障，实现社会和谐稳定、长</a:t>
            </a:r>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治久安</a:t>
            </a:r>
            <a:r>
              <a:rPr lang="zh-CN" altLang="en-US" sz="2800" b="1"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 name="肘形连接符 1"/>
          <p:cNvCxnSpPr/>
          <p:nvPr/>
        </p:nvCxnSpPr>
        <p:spPr>
          <a:xfrm rot="5400000" flipV="1">
            <a:off x="782268" y="4326330"/>
            <a:ext cx="1672590" cy="1141095"/>
          </a:xfrm>
          <a:prstGeom prst="bentConnector3">
            <a:avLst>
              <a:gd name="adj1" fmla="val 50019"/>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44158" y="5194630"/>
            <a:ext cx="6288901" cy="523220"/>
          </a:xfrm>
          <a:prstGeom prst="rect">
            <a:avLst/>
          </a:prstGeom>
          <a:noFill/>
        </p:spPr>
        <p:txBody>
          <a:bodyPr wrap="none" rtlCol="0" anchor="t">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在法治轨道上实现和谐稳定、长治久安</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8603" y="2149221"/>
            <a:ext cx="10306050" cy="2246769"/>
          </a:xfrm>
          <a:prstGeom prst="rect">
            <a:avLst/>
          </a:prstGeom>
          <a:noFill/>
          <a:ln w="9525">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省委要求：</a:t>
            </a:r>
            <a:endParaRPr lang="en-US" altLang="zh-CN" sz="2800" b="1" dirty="0" smtClean="0">
              <a:latin typeface="微软雅黑" panose="020B0503020204020204" pitchFamily="34" charset="-122"/>
              <a:ea typeface="微软雅黑" panose="020B0503020204020204" pitchFamily="34" charset="-122"/>
            </a:endParaRPr>
          </a:p>
          <a:p>
            <a:endParaRPr lang="en-US" altLang="zh-CN" sz="2800" b="1" dirty="0" smtClean="0">
              <a:latin typeface="微软雅黑" panose="020B0503020204020204" pitchFamily="34" charset="-122"/>
              <a:ea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rPr>
              <a:t>学习贯彻习近平总书记关于</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深入推进全面从严治党</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着力加强党的政治建设</a:t>
            </a:r>
            <a:r>
              <a:rPr lang="en-US" altLang="zh-CN" sz="2800" b="1" dirty="0" smtClean="0">
                <a:latin typeface="微软雅黑" panose="020B0503020204020204" pitchFamily="34" charset="-122"/>
                <a:ea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rPr>
              <a:t>等重要指示，深刻把握新时代治蜀兴川的政治保证，营造风清气正的良好政治生态</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auto">
          <a:xfrm>
            <a:off x="1029970" y="1083818"/>
            <a:ext cx="6309614" cy="582946"/>
          </a:xfrm>
          <a:prstGeom prst="flowChartAlternateProcess">
            <a:avLst/>
          </a:prstGeom>
          <a:solidFill>
            <a:schemeClr val="accent6">
              <a:lumMod val="20000"/>
              <a:lumOff val="80000"/>
            </a:schemeClr>
          </a:solidFill>
          <a:ln w="28575">
            <a:solidFill>
              <a:srgbClr val="C00000"/>
            </a:solidFill>
          </a:ln>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十是指明了新时代治蜀兴川的政治保证</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 name="肘形连接符 1"/>
          <p:cNvCxnSpPr/>
          <p:nvPr/>
        </p:nvCxnSpPr>
        <p:spPr>
          <a:xfrm>
            <a:off x="1220470" y="4453128"/>
            <a:ext cx="2522474" cy="1435608"/>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628138" y="4930267"/>
            <a:ext cx="7515606" cy="954107"/>
          </a:xfrm>
          <a:prstGeom prst="rect">
            <a:avLst/>
          </a:prstGeom>
          <a:noFill/>
        </p:spPr>
        <p:txBody>
          <a:bodyPr wrap="square" rtlCol="0" anchor="t">
            <a:spAutoFit/>
          </a:bodyPr>
          <a:lstStyle/>
          <a:p>
            <a:r>
              <a:rPr lang="zh-CN" altLang="zh-CN" sz="2800" dirty="0" smtClean="0">
                <a:latin typeface="微软雅黑" panose="020B0503020204020204" pitchFamily="34" charset="-122"/>
                <a:ea typeface="微软雅黑" panose="020B0503020204020204" pitchFamily="34" charset="-122"/>
              </a:rPr>
              <a:t>以党的政治建设为统领全面加强党的各项建设，</a:t>
            </a:r>
            <a:endParaRPr lang="en-US" altLang="zh-CN" sz="2800" dirty="0" smtClean="0">
              <a:latin typeface="微软雅黑" panose="020B0503020204020204" pitchFamily="34" charset="-122"/>
              <a:ea typeface="微软雅黑" panose="020B0503020204020204" pitchFamily="34" charset="-122"/>
            </a:endParaRPr>
          </a:p>
          <a:p>
            <a:r>
              <a:rPr lang="zh-CN" altLang="zh-CN" sz="2800" dirty="0" smtClean="0">
                <a:latin typeface="微软雅黑" panose="020B0503020204020204" pitchFamily="34" charset="-122"/>
                <a:ea typeface="微软雅黑" panose="020B0503020204020204" pitchFamily="34" charset="-122"/>
              </a:rPr>
              <a:t>推进全面从严治党向纵深发展。</a:t>
            </a:r>
            <a:endParaRPr lang="zh-CN" altLang="en-US" sz="2800" b="1"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1935" y="676910"/>
            <a:ext cx="11708130" cy="1210945"/>
          </a:xfrm>
          <a:prstGeom prst="rect">
            <a:avLst/>
          </a:prstGeom>
          <a:noFill/>
          <a:ln w="9525">
            <a:noFill/>
          </a:ln>
        </p:spPr>
        <p:txBody>
          <a:bodyPr wrap="square">
            <a:spAutoFit/>
          </a:bodyPr>
          <a:lstStyle/>
          <a:p>
            <a:pPr marL="342900" indent="-342900" algn="just">
              <a:lnSpc>
                <a:spcPct val="130000"/>
              </a:lnSpc>
              <a:buClr>
                <a:srgbClr val="C00000"/>
              </a:buClr>
              <a:buFont typeface="Wingdings" panose="05000000000000000000" pitchFamily="2" charset="2"/>
              <a:buChar char="n"/>
            </a:pPr>
            <a:r>
              <a:rPr 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十个方面</a:t>
            </a:r>
            <a:r>
              <a:rPr 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都是关乎四川发展的</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根本性、方向性、全局性</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问题。      </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30000"/>
              </a:lnSpc>
              <a:buClr>
                <a:srgbClr val="C00000"/>
              </a:buClr>
              <a:buFont typeface="Wingdings" panose="05000000000000000000" pitchFamily="2" charset="2"/>
              <a:buNone/>
            </a:pP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为治蜀兴川</a:t>
            </a:r>
            <a:endParaRPr sz="2800" b="1" u="none"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p:txBody>
      </p:sp>
      <p:cxnSp>
        <p:nvCxnSpPr>
          <p:cNvPr id="2" name="肘形连接符 1"/>
          <p:cNvCxnSpPr/>
          <p:nvPr/>
        </p:nvCxnSpPr>
        <p:spPr>
          <a:xfrm>
            <a:off x="1034415" y="1887855"/>
            <a:ext cx="2969260" cy="1002665"/>
          </a:xfrm>
          <a:prstGeom prst="bentConnector3">
            <a:avLst>
              <a:gd name="adj1" fmla="val 67065"/>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096385" y="1664335"/>
            <a:ext cx="2889250" cy="2889885"/>
          </a:xfrm>
          <a:prstGeom prst="rect">
            <a:avLst/>
          </a:prstGeom>
          <a:noFill/>
        </p:spPr>
        <p:txBody>
          <a:bodyPr wrap="square" rtlCol="0" anchor="t">
            <a:spAutoFit/>
          </a:bodyPr>
          <a:lstStyle/>
          <a:p>
            <a:pPr indent="0" algn="just">
              <a:lnSpc>
                <a:spcPct val="130000"/>
              </a:lnSpc>
              <a:buClr>
                <a:srgbClr val="C00000"/>
              </a:buClr>
              <a:buFont typeface="Wingdings" panose="05000000000000000000" pitchFamily="2" charset="2"/>
              <a:buNone/>
            </a:pPr>
            <a:r>
              <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标注了时代方位</a:t>
            </a:r>
            <a:endPar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30000"/>
              </a:lnSpc>
              <a:buClr>
                <a:srgbClr val="C00000"/>
              </a:buClr>
              <a:buFont typeface="Wingdings" panose="05000000000000000000" pitchFamily="2" charset="2"/>
              <a:buNone/>
            </a:pPr>
            <a:r>
              <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提出了总体要求</a:t>
            </a:r>
            <a:endPar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30000"/>
              </a:lnSpc>
              <a:buClr>
                <a:srgbClr val="C00000"/>
              </a:buClr>
              <a:buFont typeface="Wingdings" panose="05000000000000000000" pitchFamily="2" charset="2"/>
              <a:buNone/>
            </a:pPr>
            <a:r>
              <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作出了战略谋划</a:t>
            </a:r>
            <a:endPar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30000"/>
              </a:lnSpc>
              <a:buClr>
                <a:srgbClr val="C00000"/>
              </a:buClr>
              <a:buFont typeface="Wingdings" panose="05000000000000000000" pitchFamily="2" charset="2"/>
              <a:buNone/>
            </a:pPr>
            <a:r>
              <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指明了方向路径</a:t>
            </a:r>
            <a:endPar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30000"/>
              </a:lnSpc>
              <a:buClr>
                <a:srgbClr val="C00000"/>
              </a:buClr>
              <a:buFont typeface="Wingdings" panose="05000000000000000000" pitchFamily="2" charset="2"/>
              <a:buNone/>
            </a:pPr>
            <a:r>
              <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描绘了美好蓝图</a:t>
            </a:r>
            <a:endPar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4279900" y="5001260"/>
            <a:ext cx="7294880" cy="1383665"/>
          </a:xfrm>
          <a:prstGeom prst="rect">
            <a:avLst/>
          </a:prstGeom>
          <a:noFill/>
        </p:spPr>
        <p:txBody>
          <a:bodyPr wrap="none" rtlCol="0" anchor="t">
            <a:spAutoFit/>
          </a:bodyPr>
          <a:lstStyle/>
          <a:p>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形成了一个系统全面、逻辑严密、内在统一</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的有机整体和科学体系，具有深厚的理论内涵</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和明确的实践要求。</a:t>
            </a:r>
            <a:endParaRPr lang="zh-CN" altLang="en-US" sz="2800"/>
          </a:p>
        </p:txBody>
      </p:sp>
      <p:cxnSp>
        <p:nvCxnSpPr>
          <p:cNvPr id="9" name="肘形连接符 8"/>
          <p:cNvCxnSpPr/>
          <p:nvPr/>
        </p:nvCxnSpPr>
        <p:spPr>
          <a:xfrm rot="5400000">
            <a:off x="3402965" y="2927350"/>
            <a:ext cx="4210050" cy="2456815"/>
          </a:xfrm>
          <a:prstGeom prst="bentConnector3">
            <a:avLst>
              <a:gd name="adj1" fmla="val 58755"/>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1000"/>
                                        <p:tgtEl>
                                          <p:spTgt spid="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1458" y="1091471"/>
            <a:ext cx="10921365" cy="3473259"/>
          </a:xfrm>
          <a:prstGeom prst="rect">
            <a:avLst/>
          </a:prstGeom>
          <a:noFill/>
          <a:ln w="9525">
            <a:noFill/>
          </a:ln>
        </p:spPr>
        <p:txBody>
          <a:bodyPr wrap="square">
            <a:spAutoFit/>
          </a:bodyPr>
          <a:lstStyle/>
          <a:p>
            <a:pPr marL="342900" indent="-342900" algn="just">
              <a:lnSpc>
                <a:spcPct val="130000"/>
              </a:lnSpc>
              <a:buClr>
                <a:srgbClr val="C00000"/>
              </a:buClr>
            </a:pPr>
            <a:r>
              <a:rPr lang="zh-CN" altLang="en-US" sz="3200" b="1" dirty="0" smtClean="0">
                <a:latin typeface="微软雅黑" panose="020B0503020204020204" pitchFamily="34" charset="-122"/>
                <a:ea typeface="微软雅黑" panose="020B0503020204020204" pitchFamily="34" charset="-122"/>
                <a:sym typeface="+mn-ea"/>
              </a:rPr>
              <a:t>彭清华</a:t>
            </a:r>
            <a:r>
              <a:rPr lang="zh-CN" altLang="en-US" sz="3200" b="1" smtClean="0">
                <a:latin typeface="微软雅黑" panose="020B0503020204020204" pitchFamily="34" charset="-122"/>
                <a:ea typeface="微软雅黑" panose="020B0503020204020204" pitchFamily="34" charset="-122"/>
                <a:sym typeface="+mn-ea"/>
              </a:rPr>
              <a:t>书记要求：</a:t>
            </a:r>
            <a:endParaRPr lang="en-US" altLang="zh-CN" sz="3200" b="1" dirty="0" smtClean="0">
              <a:latin typeface="微软雅黑" panose="020B0503020204020204" pitchFamily="34" charset="-122"/>
              <a:ea typeface="微软雅黑" panose="020B0503020204020204" pitchFamily="34" charset="-122"/>
              <a:sym typeface="+mn-ea"/>
            </a:endParaRPr>
          </a:p>
          <a:p>
            <a:pPr marL="342900" indent="-342900" algn="just">
              <a:lnSpc>
                <a:spcPct val="130000"/>
              </a:lnSpc>
              <a:buClr>
                <a:srgbClr val="C00000"/>
              </a:buClr>
            </a:pPr>
            <a:endParaRPr lang="en-US" altLang="zh-CN" sz="900" dirty="0" smtClean="0">
              <a:latin typeface="微软雅黑" panose="020B0503020204020204" pitchFamily="34" charset="-122"/>
              <a:ea typeface="微软雅黑" panose="020B0503020204020204" pitchFamily="34" charset="-122"/>
              <a:sym typeface="+mn-ea"/>
            </a:endParaRPr>
          </a:p>
          <a:p>
            <a:pPr marL="342900" indent="-342900" algn="just">
              <a:lnSpc>
                <a:spcPct val="130000"/>
              </a:lnSpc>
              <a:buClr>
                <a:srgbClr val="C00000"/>
              </a:buClr>
              <a:buFont typeface="Wingdings" panose="05000000000000000000" pitchFamily="2" charset="2"/>
              <a:buChar char="n"/>
            </a:pPr>
            <a:r>
              <a:rPr lang="zh-CN" altLang="zh-CN" sz="3200" b="1" dirty="0" smtClean="0">
                <a:latin typeface="微软雅黑" panose="020B0503020204020204" pitchFamily="34" charset="-122"/>
                <a:ea typeface="微软雅黑" panose="020B0503020204020204" pitchFamily="34" charset="-122"/>
                <a:sym typeface="+mn-ea"/>
              </a:rPr>
              <a:t>领会吃透</a:t>
            </a:r>
            <a:r>
              <a:rPr lang="en-US" altLang="zh-CN" sz="3200" b="1" dirty="0" smtClean="0">
                <a:latin typeface="微软雅黑" panose="020B0503020204020204" pitchFamily="34" charset="-122"/>
                <a:ea typeface="微软雅黑" panose="020B0503020204020204" pitchFamily="34" charset="-122"/>
                <a:sym typeface="+mn-ea"/>
              </a:rPr>
              <a:t>“</a:t>
            </a:r>
            <a:r>
              <a:rPr lang="zh-CN" altLang="zh-CN" sz="3200" b="1" dirty="0" smtClean="0">
                <a:latin typeface="微软雅黑" panose="020B0503020204020204" pitchFamily="34" charset="-122"/>
                <a:ea typeface="微软雅黑" panose="020B0503020204020204" pitchFamily="34" charset="-122"/>
                <a:sym typeface="+mn-ea"/>
              </a:rPr>
              <a:t>八个明确</a:t>
            </a:r>
            <a:r>
              <a:rPr lang="en-US" altLang="zh-CN" sz="3200" b="1" dirty="0" smtClean="0">
                <a:latin typeface="微软雅黑" panose="020B0503020204020204" pitchFamily="34" charset="-122"/>
                <a:ea typeface="微软雅黑" panose="020B0503020204020204" pitchFamily="34" charset="-122"/>
                <a:sym typeface="+mn-ea"/>
              </a:rPr>
              <a:t>”</a:t>
            </a:r>
            <a:r>
              <a:rPr lang="zh-CN" altLang="zh-CN" sz="3200" b="1" dirty="0" smtClean="0">
                <a:latin typeface="微软雅黑" panose="020B0503020204020204" pitchFamily="34" charset="-122"/>
                <a:ea typeface="微软雅黑" panose="020B0503020204020204" pitchFamily="34" charset="-122"/>
                <a:sym typeface="+mn-ea"/>
              </a:rPr>
              <a:t>和</a:t>
            </a:r>
            <a:r>
              <a:rPr lang="en-US" altLang="zh-CN" sz="3200" b="1" dirty="0" smtClean="0">
                <a:latin typeface="微软雅黑" panose="020B0503020204020204" pitchFamily="34" charset="-122"/>
                <a:ea typeface="微软雅黑" panose="020B0503020204020204" pitchFamily="34" charset="-122"/>
                <a:sym typeface="+mn-ea"/>
              </a:rPr>
              <a:t>“</a:t>
            </a:r>
            <a:r>
              <a:rPr lang="zh-CN" altLang="zh-CN" sz="3200" b="1" dirty="0" smtClean="0">
                <a:latin typeface="微软雅黑" panose="020B0503020204020204" pitchFamily="34" charset="-122"/>
                <a:ea typeface="微软雅黑" panose="020B0503020204020204" pitchFamily="34" charset="-122"/>
                <a:sym typeface="+mn-ea"/>
              </a:rPr>
              <a:t>十四个坚持</a:t>
            </a:r>
            <a:r>
              <a:rPr lang="en-US" altLang="zh-CN" sz="3200" b="1" dirty="0" smtClean="0">
                <a:latin typeface="微软雅黑" panose="020B0503020204020204" pitchFamily="34" charset="-122"/>
                <a:ea typeface="微软雅黑" panose="020B0503020204020204" pitchFamily="34" charset="-122"/>
                <a:sym typeface="+mn-ea"/>
              </a:rPr>
              <a:t>”</a:t>
            </a:r>
            <a:r>
              <a:rPr lang="zh-CN" altLang="zh-CN" sz="3200" b="1" dirty="0" smtClean="0">
                <a:latin typeface="微软雅黑" panose="020B0503020204020204" pitchFamily="34" charset="-122"/>
                <a:ea typeface="微软雅黑" panose="020B0503020204020204" pitchFamily="34" charset="-122"/>
                <a:sym typeface="+mn-ea"/>
              </a:rPr>
              <a:t>的丰富内涵</a:t>
            </a:r>
            <a:endParaRPr lang="en-US" altLang="zh-CN" sz="3200" b="1" dirty="0" smtClean="0">
              <a:latin typeface="微软雅黑" panose="020B0503020204020204" pitchFamily="34" charset="-122"/>
              <a:ea typeface="微软雅黑" panose="020B0503020204020204" pitchFamily="34" charset="-122"/>
              <a:sym typeface="+mn-ea"/>
            </a:endParaRPr>
          </a:p>
          <a:p>
            <a:pPr marL="342900" indent="-342900" algn="just">
              <a:lnSpc>
                <a:spcPct val="130000"/>
              </a:lnSpc>
              <a:buClr>
                <a:srgbClr val="C00000"/>
              </a:buClr>
              <a:buFont typeface="Wingdings" panose="05000000000000000000" pitchFamily="2" charset="2"/>
              <a:buChar char="n"/>
            </a:pPr>
            <a:r>
              <a:rPr lang="zh-CN" altLang="zh-CN" sz="3200" b="1" dirty="0" smtClean="0">
                <a:latin typeface="微软雅黑" panose="020B0503020204020204" pitchFamily="34" charset="-122"/>
                <a:ea typeface="微软雅黑" panose="020B0503020204020204" pitchFamily="34" charset="-122"/>
                <a:sym typeface="+mn-ea"/>
              </a:rPr>
              <a:t>准确把握</a:t>
            </a:r>
            <a:r>
              <a:rPr lang="en-US" altLang="zh-CN" sz="3200" b="1" dirty="0" smtClean="0">
                <a:latin typeface="微软雅黑" panose="020B0503020204020204" pitchFamily="34" charset="-122"/>
                <a:ea typeface="微软雅黑" panose="020B0503020204020204" pitchFamily="34" charset="-122"/>
                <a:sym typeface="+mn-ea"/>
              </a:rPr>
              <a:t>“</a:t>
            </a:r>
            <a:r>
              <a:rPr lang="zh-CN" altLang="zh-CN" sz="3200" b="1" dirty="0" smtClean="0">
                <a:latin typeface="微软雅黑" panose="020B0503020204020204" pitchFamily="34" charset="-122"/>
                <a:ea typeface="微软雅黑" panose="020B0503020204020204" pitchFamily="34" charset="-122"/>
                <a:sym typeface="+mn-ea"/>
              </a:rPr>
              <a:t>十个指明</a:t>
            </a:r>
            <a:r>
              <a:rPr lang="en-US" altLang="zh-CN" sz="3200" b="1" dirty="0" smtClean="0">
                <a:latin typeface="微软雅黑" panose="020B0503020204020204" pitchFamily="34" charset="-122"/>
                <a:ea typeface="微软雅黑" panose="020B0503020204020204" pitchFamily="34" charset="-122"/>
                <a:sym typeface="+mn-ea"/>
              </a:rPr>
              <a:t>”</a:t>
            </a:r>
            <a:r>
              <a:rPr lang="zh-CN" altLang="zh-CN" sz="3200" b="1" dirty="0" smtClean="0">
                <a:latin typeface="微软雅黑" panose="020B0503020204020204" pitchFamily="34" charset="-122"/>
                <a:ea typeface="微软雅黑" panose="020B0503020204020204" pitchFamily="34" charset="-122"/>
                <a:sym typeface="+mn-ea"/>
              </a:rPr>
              <a:t>的根本要求</a:t>
            </a:r>
            <a:r>
              <a:rPr lang="zh-CN" altLang="en-US" sz="3200" b="1" dirty="0" smtClean="0">
                <a:latin typeface="微软雅黑" panose="020B0503020204020204" pitchFamily="34" charset="-122"/>
                <a:ea typeface="微软雅黑" panose="020B0503020204020204" pitchFamily="34" charset="-122"/>
                <a:sym typeface="+mn-ea"/>
              </a:rPr>
              <a:t>。</a:t>
            </a:r>
            <a:endParaRPr lang="en-US" altLang="zh-CN" sz="3200" b="1" dirty="0" smtClean="0">
              <a:latin typeface="微软雅黑" panose="020B0503020204020204" pitchFamily="34" charset="-122"/>
              <a:ea typeface="微软雅黑" panose="020B0503020204020204" pitchFamily="34" charset="-122"/>
              <a:sym typeface="+mn-ea"/>
            </a:endParaRPr>
          </a:p>
          <a:p>
            <a:pPr marL="342900" indent="-342900" algn="just">
              <a:lnSpc>
                <a:spcPct val="130000"/>
              </a:lnSpc>
              <a:buClr>
                <a:srgbClr val="C00000"/>
              </a:buClr>
              <a:buFont typeface="Wingdings" panose="05000000000000000000" pitchFamily="2" charset="2"/>
              <a:buChar char="n"/>
            </a:pPr>
            <a:r>
              <a:rPr lang="zh-CN" altLang="zh-CN" sz="3200" b="1" dirty="0" smtClean="0">
                <a:latin typeface="微软雅黑" panose="020B0503020204020204" pitchFamily="34" charset="-122"/>
                <a:ea typeface="微软雅黑" panose="020B0503020204020204" pitchFamily="34" charset="-122"/>
                <a:sym typeface="+mn-ea"/>
              </a:rPr>
              <a:t>坚定用习近平新时代中国特色社会主义思想及</a:t>
            </a:r>
            <a:r>
              <a:rPr lang="en-US" altLang="zh-CN" sz="3200" b="1" dirty="0" smtClean="0">
                <a:latin typeface="微软雅黑" panose="020B0503020204020204" pitchFamily="34" charset="-122"/>
                <a:ea typeface="微软雅黑" panose="020B0503020204020204" pitchFamily="34" charset="-122"/>
                <a:sym typeface="+mn-ea"/>
              </a:rPr>
              <a:t>“</a:t>
            </a:r>
            <a:r>
              <a:rPr lang="zh-CN" altLang="zh-CN" sz="3200" b="1" dirty="0" smtClean="0">
                <a:latin typeface="微软雅黑" panose="020B0503020204020204" pitchFamily="34" charset="-122"/>
                <a:ea typeface="微软雅黑" panose="020B0503020204020204" pitchFamily="34" charset="-122"/>
                <a:sym typeface="+mn-ea"/>
              </a:rPr>
              <a:t>四川篇</a:t>
            </a:r>
            <a:r>
              <a:rPr lang="en-US" altLang="zh-CN" sz="3200" b="1" dirty="0" smtClean="0">
                <a:latin typeface="微软雅黑" panose="020B0503020204020204" pitchFamily="34" charset="-122"/>
                <a:ea typeface="微软雅黑" panose="020B0503020204020204" pitchFamily="34" charset="-122"/>
                <a:sym typeface="+mn-ea"/>
              </a:rPr>
              <a:t>”</a:t>
            </a:r>
            <a:r>
              <a:rPr lang="zh-CN" altLang="zh-CN" sz="3200" b="1" dirty="0" smtClean="0">
                <a:latin typeface="微软雅黑" panose="020B0503020204020204" pitchFamily="34" charset="-122"/>
                <a:ea typeface="微软雅黑" panose="020B0503020204020204" pitchFamily="34" charset="-122"/>
                <a:sym typeface="+mn-ea"/>
              </a:rPr>
              <a:t>武装头脑、指导实践、推动工作</a:t>
            </a:r>
            <a:r>
              <a:rPr lang="zh-CN" altLang="en-US" sz="3200" b="1" dirty="0" smtClean="0">
                <a:latin typeface="微软雅黑" panose="020B0503020204020204" pitchFamily="34" charset="-122"/>
                <a:ea typeface="微软雅黑" panose="020B0503020204020204" pitchFamily="34" charset="-122"/>
                <a:sym typeface="+mn-ea"/>
              </a:rPr>
              <a:t>。</a:t>
            </a:r>
            <a:endParaRPr lang="zh-CN" altLang="en-US" sz="3200" b="1" dirty="0" smtClean="0">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层 6"/>
          <p:cNvPicPr>
            <a:picLocks noChangeAspect="1"/>
          </p:cNvPicPr>
          <p:nvPr/>
        </p:nvPicPr>
        <p:blipFill rotWithShape="1">
          <a:blip r:embed="rId1" cstate="print"/>
          <a:srcRect l="4560" t="12159" r="4532"/>
          <a:stretch>
            <a:fillRect/>
          </a:stretch>
        </p:blipFill>
        <p:spPr>
          <a:xfrm>
            <a:off x="2" y="6165304"/>
            <a:ext cx="12192000" cy="692696"/>
          </a:xfrm>
          <a:prstGeom prst="rect">
            <a:avLst/>
          </a:prstGeom>
        </p:spPr>
      </p:pic>
      <p:sp>
        <p:nvSpPr>
          <p:cNvPr id="4" name="MH_Title"/>
          <p:cNvSpPr/>
          <p:nvPr>
            <p:custDataLst>
              <p:tags r:id="rId2"/>
            </p:custDataLst>
          </p:nvPr>
        </p:nvSpPr>
        <p:spPr>
          <a:xfrm>
            <a:off x="1978597" y="1357298"/>
            <a:ext cx="7793654" cy="1928826"/>
          </a:xfrm>
          <a:prstGeom prst="roundRect">
            <a:avLst>
              <a:gd name="adj" fmla="val 9124"/>
            </a:avLst>
          </a:prstGeom>
          <a:solidFill>
            <a:srgbClr val="9A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6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第三部分</a:t>
            </a:r>
            <a:endParaRPr lang="en-US" altLang="zh-CN" sz="36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endParaRPr lang="en-US" altLang="zh-CN"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36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全面推动四川高质量发展</a:t>
            </a:r>
            <a:endParaRPr lang="en-US" altLang="zh-CN" sz="36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4294967295"/>
          </p:nvPr>
        </p:nvSpPr>
        <p:spPr>
          <a:xfrm>
            <a:off x="428018" y="2315183"/>
            <a:ext cx="865762" cy="2315183"/>
          </a:xfrm>
        </p:spPr>
        <p:txBody>
          <a:bodyPr>
            <a:normAutofit/>
          </a:bodyPr>
          <a:lstStyle/>
          <a:p>
            <a:pPr>
              <a:spcBef>
                <a:spcPts val="0"/>
              </a:spcBef>
              <a:buNone/>
              <a:defRPr/>
            </a:pPr>
            <a:r>
              <a:rPr lang="zh-CN" altLang="en-US" sz="4000" b="1" dirty="0" smtClean="0">
                <a:latin typeface="+mn-ea"/>
              </a:rPr>
              <a:t>总</a:t>
            </a:r>
            <a:endParaRPr lang="en-US" altLang="zh-CN" sz="4000" b="1" dirty="0" smtClean="0">
              <a:latin typeface="+mn-ea"/>
            </a:endParaRPr>
          </a:p>
          <a:p>
            <a:pPr>
              <a:spcBef>
                <a:spcPts val="0"/>
              </a:spcBef>
              <a:buNone/>
              <a:defRPr/>
            </a:pPr>
            <a:r>
              <a:rPr lang="zh-CN" altLang="en-US" sz="4000" b="1" dirty="0" smtClean="0">
                <a:latin typeface="+mn-ea"/>
              </a:rPr>
              <a:t>体</a:t>
            </a:r>
            <a:endParaRPr lang="en-US" altLang="zh-CN" sz="4000" b="1" dirty="0" smtClean="0">
              <a:latin typeface="+mn-ea"/>
            </a:endParaRPr>
          </a:p>
          <a:p>
            <a:pPr>
              <a:spcBef>
                <a:spcPts val="0"/>
              </a:spcBef>
              <a:buNone/>
              <a:defRPr/>
            </a:pPr>
            <a:r>
              <a:rPr lang="zh-CN" altLang="en-US" sz="4000" b="1" dirty="0" smtClean="0">
                <a:latin typeface="+mn-ea"/>
              </a:rPr>
              <a:t>框</a:t>
            </a:r>
            <a:endParaRPr lang="en-US" altLang="zh-CN" sz="4000" b="1" dirty="0" smtClean="0">
              <a:latin typeface="+mn-ea"/>
            </a:endParaRPr>
          </a:p>
          <a:p>
            <a:pPr>
              <a:spcBef>
                <a:spcPts val="0"/>
              </a:spcBef>
              <a:buNone/>
              <a:defRPr/>
            </a:pPr>
            <a:r>
              <a:rPr lang="zh-CN" altLang="en-US" sz="4000" b="1" dirty="0" smtClean="0">
                <a:latin typeface="+mn-ea"/>
              </a:rPr>
              <a:t>架</a:t>
            </a:r>
            <a:endParaRPr lang="zh-CN" altLang="zh-CN" sz="4000" b="1" dirty="0">
              <a:latin typeface="+mn-ea"/>
            </a:endParaRPr>
          </a:p>
        </p:txBody>
      </p:sp>
      <p:sp>
        <p:nvSpPr>
          <p:cNvPr id="4" name="Rectangle 2"/>
          <p:cNvSpPr>
            <a:spLocks noChangeArrowheads="1"/>
          </p:cNvSpPr>
          <p:nvPr/>
        </p:nvSpPr>
        <p:spPr bwMode="auto">
          <a:xfrm>
            <a:off x="563817" y="496111"/>
            <a:ext cx="7348791" cy="1079770"/>
          </a:xfrm>
          <a:prstGeom prst="rect">
            <a:avLst/>
          </a:prstGeom>
          <a:solidFill>
            <a:schemeClr val="accent2">
              <a:lumMod val="20000"/>
              <a:lumOff val="80000"/>
            </a:schemeClr>
          </a:solidFill>
          <a:ln w="19050" cmpd="thinThick">
            <a:solidFill>
              <a:srgbClr val="C00000"/>
            </a:solidFill>
            <a:miter lim="800000"/>
          </a:ln>
        </p:spPr>
        <p:txBody>
          <a:bodyPr wrap="none" anchor="ctr"/>
          <a:lstStyle/>
          <a:p>
            <a:r>
              <a:rPr lang="zh-CN" altLang="zh-CN" sz="2800" b="1" dirty="0" smtClean="0">
                <a:latin typeface="微软雅黑" panose="020B0503020204020204" pitchFamily="34" charset="-122"/>
                <a:ea typeface="微软雅黑" panose="020B0503020204020204" pitchFamily="34" charset="-122"/>
              </a:rPr>
              <a:t>《关于全面推动高质量发展的决定》</a:t>
            </a:r>
            <a:r>
              <a:rPr lang="zh-CN" altLang="en-US" sz="2800" b="1" dirty="0" smtClean="0">
                <a:latin typeface="微软雅黑" panose="020B0503020204020204" pitchFamily="34" charset="-122"/>
                <a:ea typeface="微软雅黑" panose="020B0503020204020204" pitchFamily="34" charset="-122"/>
              </a:rPr>
              <a:t>（</a:t>
            </a:r>
            <a:r>
              <a:rPr lang="en-US" altLang="zh-CN" sz="2800" b="1" dirty="0" smtClean="0">
                <a:latin typeface="微软雅黑" panose="020B0503020204020204" pitchFamily="34" charset="-122"/>
                <a:ea typeface="微软雅黑" panose="020B0503020204020204" pitchFamily="34" charset="-122"/>
              </a:rPr>
              <a:t>26</a:t>
            </a:r>
            <a:r>
              <a:rPr lang="zh-CN" altLang="en-US" sz="2800" b="1" dirty="0" smtClean="0">
                <a:latin typeface="微软雅黑" panose="020B0503020204020204" pitchFamily="34" charset="-122"/>
                <a:ea typeface="微软雅黑" panose="020B0503020204020204" pitchFamily="34" charset="-122"/>
              </a:rPr>
              <a:t>条）</a:t>
            </a:r>
            <a:endParaRPr lang="zh-CN" altLang="zh-CN" sz="2800" b="1" dirty="0" smtClean="0">
              <a:latin typeface="微软雅黑" panose="020B0503020204020204" pitchFamily="34" charset="-122"/>
              <a:ea typeface="微软雅黑" panose="020B0503020204020204" pitchFamily="34" charset="-122"/>
            </a:endParaRPr>
          </a:p>
        </p:txBody>
      </p:sp>
      <p:cxnSp>
        <p:nvCxnSpPr>
          <p:cNvPr id="7" name="肘形连接符 6"/>
          <p:cNvCxnSpPr/>
          <p:nvPr/>
        </p:nvCxnSpPr>
        <p:spPr>
          <a:xfrm flipV="1">
            <a:off x="1108953" y="2159540"/>
            <a:ext cx="1974715" cy="924130"/>
          </a:xfrm>
          <a:prstGeom prst="bentConnector3">
            <a:avLst>
              <a:gd name="adj1" fmla="val 2931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a:off x="1031131" y="4007796"/>
            <a:ext cx="1906622" cy="1138136"/>
          </a:xfrm>
          <a:prstGeom prst="bentConnector3">
            <a:avLst>
              <a:gd name="adj1" fmla="val 34694"/>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5428426" y="1810644"/>
            <a:ext cx="6470966" cy="1529964"/>
          </a:xfrm>
          <a:prstGeom prst="rect">
            <a:avLst/>
          </a:prstGeom>
          <a:solidFill>
            <a:schemeClr val="bg1"/>
          </a:solidFill>
          <a:ln w="19050" cmpd="thinThick">
            <a:solidFill>
              <a:srgbClr val="C00000"/>
            </a:solidFill>
            <a:miter lim="800000"/>
          </a:ln>
        </p:spPr>
        <p:txBody>
          <a:bodyPr wrap="none" anchor="ctr"/>
          <a:lstStyle/>
          <a:p>
            <a:r>
              <a:rPr lang="zh-CN" altLang="zh-CN" sz="2400" b="1" dirty="0" smtClean="0"/>
              <a:t>深刻把握习近平新时代中国特色社会主义经济</a:t>
            </a:r>
            <a:endParaRPr lang="en-US" altLang="zh-CN" sz="2400" b="1" dirty="0" smtClean="0"/>
          </a:p>
          <a:p>
            <a:r>
              <a:rPr lang="zh-CN" altLang="zh-CN" sz="2400" b="1" dirty="0" smtClean="0"/>
              <a:t>思想特别是习近平总书记关于着力推动经济高</a:t>
            </a:r>
            <a:endParaRPr lang="en-US" altLang="zh-CN" sz="2400" b="1" dirty="0" smtClean="0"/>
          </a:p>
          <a:p>
            <a:r>
              <a:rPr lang="zh-CN" altLang="zh-CN" sz="2400" b="1" dirty="0" smtClean="0"/>
              <a:t>质量发展的重要要求，明确提出四川高质量发</a:t>
            </a:r>
            <a:endParaRPr lang="en-US" altLang="zh-CN" sz="2400" b="1" dirty="0" smtClean="0"/>
          </a:p>
          <a:p>
            <a:r>
              <a:rPr lang="zh-CN" altLang="zh-CN" sz="2400" b="1" dirty="0" smtClean="0"/>
              <a:t>展的总体要求。</a:t>
            </a:r>
            <a:endParaRPr lang="zh-CN" altLang="zh-CN" sz="2400" dirty="0" smtClean="0">
              <a:latin typeface="微软雅黑" panose="020B0503020204020204" pitchFamily="34" charset="-122"/>
              <a:ea typeface="微软雅黑" panose="020B0503020204020204" pitchFamily="34" charset="-122"/>
            </a:endParaRPr>
          </a:p>
        </p:txBody>
      </p:sp>
      <p:sp>
        <p:nvSpPr>
          <p:cNvPr id="18" name="Rectangle 2"/>
          <p:cNvSpPr>
            <a:spLocks noChangeArrowheads="1"/>
          </p:cNvSpPr>
          <p:nvPr/>
        </p:nvSpPr>
        <p:spPr bwMode="auto">
          <a:xfrm>
            <a:off x="5445029" y="3755136"/>
            <a:ext cx="6600667" cy="2316480"/>
          </a:xfrm>
          <a:prstGeom prst="rect">
            <a:avLst/>
          </a:prstGeom>
          <a:solidFill>
            <a:schemeClr val="bg1"/>
          </a:solidFill>
          <a:ln w="19050" cmpd="thinThick">
            <a:solidFill>
              <a:srgbClr val="C00000"/>
            </a:solidFill>
            <a:miter lim="800000"/>
          </a:ln>
        </p:spPr>
        <p:txBody>
          <a:bodyPr wrap="none" anchor="ctr"/>
          <a:lstStyle/>
          <a:p>
            <a:r>
              <a:rPr lang="zh-CN" altLang="zh-CN" sz="2400" b="1" dirty="0" smtClean="0"/>
              <a:t>重点围绕区域布局、开放合作、乡村振兴、产业</a:t>
            </a:r>
            <a:endParaRPr lang="en-US" altLang="zh-CN" sz="2400" b="1" dirty="0" smtClean="0"/>
          </a:p>
          <a:p>
            <a:r>
              <a:rPr lang="zh-CN" altLang="zh-CN" sz="2400" b="1" dirty="0" smtClean="0"/>
              <a:t>发展、创新驱动、重点改革、风险防范、生态建</a:t>
            </a:r>
            <a:endParaRPr lang="en-US" altLang="zh-CN" sz="2400" b="1" dirty="0" smtClean="0"/>
          </a:p>
          <a:p>
            <a:r>
              <a:rPr lang="zh-CN" altLang="zh-CN" sz="2400" b="1" dirty="0" smtClean="0"/>
              <a:t>设、民生改善、组织保障等方面，抓住主要矛盾</a:t>
            </a:r>
            <a:endParaRPr lang="en-US" altLang="zh-CN" sz="2400" b="1" dirty="0" smtClean="0"/>
          </a:p>
          <a:p>
            <a:r>
              <a:rPr lang="zh-CN" altLang="zh-CN" sz="2400" b="1" dirty="0" smtClean="0"/>
              <a:t>和矛盾的主要方面，坚持有什么问题就解决什么</a:t>
            </a:r>
            <a:endParaRPr lang="en-US" altLang="zh-CN" sz="2400" b="1" dirty="0" smtClean="0"/>
          </a:p>
          <a:p>
            <a:r>
              <a:rPr lang="zh-CN" altLang="zh-CN" sz="2400" b="1" dirty="0" smtClean="0"/>
              <a:t>问题，什么问题突出就重点解决什么问题，</a:t>
            </a:r>
            <a:endParaRPr lang="en-US" altLang="zh-CN" sz="2400" b="1" dirty="0" smtClean="0"/>
          </a:p>
          <a:p>
            <a:r>
              <a:rPr lang="zh-CN" altLang="zh-CN" sz="2400" b="1" dirty="0" smtClean="0"/>
              <a:t>针对性提出务实举措</a:t>
            </a:r>
            <a:endParaRPr lang="zh-CN" altLang="zh-CN" sz="2400" b="1" dirty="0" smtClean="0"/>
          </a:p>
        </p:txBody>
      </p:sp>
      <p:sp>
        <p:nvSpPr>
          <p:cNvPr id="19" name="矩形 18"/>
          <p:cNvSpPr/>
          <p:nvPr/>
        </p:nvSpPr>
        <p:spPr>
          <a:xfrm>
            <a:off x="1746235" y="4161520"/>
            <a:ext cx="2284600" cy="954107"/>
          </a:xfrm>
          <a:prstGeom prst="rect">
            <a:avLst/>
          </a:prstGeom>
        </p:spPr>
        <p:txBody>
          <a:bodyPr wrap="none">
            <a:spAutoFit/>
          </a:bodyPr>
          <a:lstStyle/>
          <a:p>
            <a:r>
              <a:rPr lang="zh-CN" altLang="zh-CN" sz="2800" b="1" dirty="0" smtClean="0"/>
              <a:t>第</a:t>
            </a:r>
            <a:r>
              <a:rPr lang="en-US" altLang="zh-CN" sz="2800" b="1" dirty="0" smtClean="0"/>
              <a:t>2</a:t>
            </a:r>
            <a:r>
              <a:rPr lang="zh-CN" altLang="zh-CN" sz="2800" b="1" dirty="0" smtClean="0"/>
              <a:t>至第</a:t>
            </a:r>
            <a:r>
              <a:rPr lang="en-US" altLang="zh-CN" sz="2800" b="1" dirty="0" smtClean="0"/>
              <a:t>26</a:t>
            </a:r>
            <a:r>
              <a:rPr lang="zh-CN" altLang="zh-CN" sz="2800" b="1" dirty="0" smtClean="0"/>
              <a:t>条</a:t>
            </a:r>
            <a:endParaRPr lang="en-US" altLang="zh-CN" sz="2800" b="1" dirty="0" smtClean="0"/>
          </a:p>
          <a:p>
            <a:r>
              <a:rPr lang="zh-CN" altLang="zh-CN" sz="2800" b="1" dirty="0" smtClean="0"/>
              <a:t>平行展开</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27" name="矩形 26"/>
          <p:cNvSpPr/>
          <p:nvPr/>
        </p:nvSpPr>
        <p:spPr>
          <a:xfrm>
            <a:off x="1593382" y="2132409"/>
            <a:ext cx="2201244" cy="523220"/>
          </a:xfrm>
          <a:prstGeom prst="rect">
            <a:avLst/>
          </a:prstGeom>
        </p:spPr>
        <p:txBody>
          <a:bodyPr wrap="none">
            <a:spAutoFit/>
          </a:bodyPr>
          <a:lstStyle/>
          <a:p>
            <a:r>
              <a:rPr lang="zh-CN" altLang="zh-CN" sz="2800" b="1" dirty="0" smtClean="0"/>
              <a:t>第</a:t>
            </a:r>
            <a:r>
              <a:rPr lang="en-US" altLang="zh-CN" sz="2800" b="1" dirty="0" smtClean="0"/>
              <a:t>1</a:t>
            </a:r>
            <a:r>
              <a:rPr lang="zh-CN" altLang="zh-CN" sz="2800" b="1" dirty="0" smtClean="0"/>
              <a:t>条为总论</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cxnSp>
        <p:nvCxnSpPr>
          <p:cNvPr id="34" name="肘形连接符 33"/>
          <p:cNvCxnSpPr/>
          <p:nvPr/>
        </p:nvCxnSpPr>
        <p:spPr>
          <a:xfrm flipV="1">
            <a:off x="1789889" y="2328672"/>
            <a:ext cx="3696511" cy="385346"/>
          </a:xfrm>
          <a:prstGeom prst="bentConnector3">
            <a:avLst>
              <a:gd name="adj1" fmla="val 54618"/>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肘形连接符 24"/>
          <p:cNvCxnSpPr>
            <a:endCxn id="18" idx="1"/>
          </p:cNvCxnSpPr>
          <p:nvPr/>
        </p:nvCxnSpPr>
        <p:spPr>
          <a:xfrm>
            <a:off x="1536192" y="4169664"/>
            <a:ext cx="3908837" cy="743712"/>
          </a:xfrm>
          <a:prstGeom prst="bentConnector3">
            <a:avLst>
              <a:gd name="adj1" fmla="val 62164"/>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69822" y="1071546"/>
            <a:ext cx="4190927" cy="5431936"/>
          </a:xfrm>
          <a:prstGeom prst="rect">
            <a:avLst/>
          </a:prstGeom>
          <a:noFill/>
          <a:ln w="9525">
            <a:solidFill>
              <a:srgbClr val="C00000"/>
            </a:solidFill>
          </a:ln>
        </p:spPr>
        <p:txBody>
          <a:bodyPr wrap="square">
            <a:spAutoFit/>
          </a:bodyPr>
          <a:lstStyle/>
          <a:p>
            <a:pPr>
              <a:lnSpc>
                <a:spcPts val="2800"/>
              </a:lnSpc>
            </a:pPr>
            <a:r>
              <a:rPr lang="en-US" sz="2000" b="1" dirty="0" smtClean="0">
                <a:latin typeface="楷体" panose="02010609060101010101" pitchFamily="49" charset="-122"/>
                <a:ea typeface="楷体" panose="02010609060101010101" pitchFamily="49" charset="-122"/>
              </a:rPr>
              <a:t>1. </a:t>
            </a:r>
            <a:r>
              <a:rPr lang="zh-CN" altLang="en-US" sz="2000" b="1" dirty="0" smtClean="0">
                <a:latin typeface="楷体" panose="02010609060101010101" pitchFamily="49" charset="-122"/>
                <a:ea typeface="楷体" panose="02010609060101010101" pitchFamily="49" charset="-122"/>
              </a:rPr>
              <a:t>把握四川高质量发展总体要求</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2. </a:t>
            </a:r>
            <a:r>
              <a:rPr lang="zh-CN" altLang="en-US" sz="2000" b="1" dirty="0" smtClean="0">
                <a:latin typeface="楷体" panose="02010609060101010101" pitchFamily="49" charset="-122"/>
                <a:ea typeface="楷体" panose="02010609060101010101" pitchFamily="49" charset="-122"/>
              </a:rPr>
              <a:t>支持成都建设全面体现新发展</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altLang="zh-CN" sz="2000" b="1" dirty="0" smtClean="0">
                <a:latin typeface="楷体" panose="02010609060101010101" pitchFamily="49" charset="-122"/>
                <a:ea typeface="楷体" panose="02010609060101010101" pitchFamily="49" charset="-122"/>
              </a:rPr>
              <a:t>   </a:t>
            </a:r>
            <a:r>
              <a:rPr lang="zh-CN" altLang="en-US" sz="2000" b="1" dirty="0" smtClean="0">
                <a:latin typeface="楷体" panose="02010609060101010101" pitchFamily="49" charset="-122"/>
                <a:ea typeface="楷体" panose="02010609060101010101" pitchFamily="49" charset="-122"/>
              </a:rPr>
              <a:t>理念的国家中心城市</a:t>
            </a:r>
            <a:endParaRPr lang="zh-CN" altLang="en-US"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3. </a:t>
            </a:r>
            <a:r>
              <a:rPr lang="zh-CN" altLang="en-US" sz="2000" b="1" dirty="0" smtClean="0">
                <a:latin typeface="楷体" panose="02010609060101010101" pitchFamily="49" charset="-122"/>
                <a:ea typeface="楷体" panose="02010609060101010101" pitchFamily="49" charset="-122"/>
              </a:rPr>
              <a:t>壮大区域发展重要支点</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4. </a:t>
            </a:r>
            <a:r>
              <a:rPr lang="zh-CN" altLang="en-US" sz="2000" b="1" dirty="0" smtClean="0">
                <a:latin typeface="楷体" panose="02010609060101010101" pitchFamily="49" charset="-122"/>
                <a:ea typeface="楷体" panose="02010609060101010101" pitchFamily="49" charset="-122"/>
              </a:rPr>
              <a:t>突出重点推动全域开放合作</a:t>
            </a:r>
            <a:endParaRPr lang="zh-CN" altLang="en-US"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5. </a:t>
            </a:r>
            <a:r>
              <a:rPr lang="zh-CN" altLang="en-US" sz="2000" b="1" dirty="0" smtClean="0">
                <a:latin typeface="楷体" panose="02010609060101010101" pitchFamily="49" charset="-122"/>
                <a:ea typeface="楷体" panose="02010609060101010101" pitchFamily="49" charset="-122"/>
              </a:rPr>
              <a:t>高水平建设中国（四川）自由</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altLang="zh-CN" sz="2000" b="1" dirty="0" smtClean="0">
                <a:latin typeface="楷体" panose="02010609060101010101" pitchFamily="49" charset="-122"/>
                <a:ea typeface="楷体" panose="02010609060101010101" pitchFamily="49" charset="-122"/>
              </a:rPr>
              <a:t>   </a:t>
            </a:r>
            <a:r>
              <a:rPr lang="zh-CN" altLang="en-US" sz="2000" b="1" dirty="0" smtClean="0">
                <a:latin typeface="楷体" panose="02010609060101010101" pitchFamily="49" charset="-122"/>
                <a:ea typeface="楷体" panose="02010609060101010101" pitchFamily="49" charset="-122"/>
              </a:rPr>
              <a:t>贸易试验区</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6. </a:t>
            </a:r>
            <a:r>
              <a:rPr lang="zh-CN" altLang="en-US" sz="2000" b="1" dirty="0" smtClean="0">
                <a:latin typeface="楷体" panose="02010609060101010101" pitchFamily="49" charset="-122"/>
                <a:ea typeface="楷体" panose="02010609060101010101" pitchFamily="49" charset="-122"/>
              </a:rPr>
              <a:t>发展更高层次开放型经济</a:t>
            </a:r>
            <a:endParaRPr lang="zh-CN" altLang="en-US"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7. </a:t>
            </a:r>
            <a:r>
              <a:rPr lang="zh-CN" altLang="en-US" sz="2000" b="1" dirty="0" smtClean="0">
                <a:latin typeface="楷体" panose="02010609060101010101" pitchFamily="49" charset="-122"/>
                <a:ea typeface="楷体" panose="02010609060101010101" pitchFamily="49" charset="-122"/>
              </a:rPr>
              <a:t>突破高铁瓶颈打造现代综合</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altLang="zh-CN" sz="2000" b="1" dirty="0" smtClean="0">
                <a:latin typeface="楷体" panose="02010609060101010101" pitchFamily="49" charset="-122"/>
                <a:ea typeface="楷体" panose="02010609060101010101" pitchFamily="49" charset="-122"/>
              </a:rPr>
              <a:t>   </a:t>
            </a:r>
            <a:r>
              <a:rPr lang="zh-CN" altLang="en-US" sz="2000" b="1" dirty="0" smtClean="0">
                <a:latin typeface="楷体" panose="02010609060101010101" pitchFamily="49" charset="-122"/>
                <a:ea typeface="楷体" panose="02010609060101010101" pitchFamily="49" charset="-122"/>
              </a:rPr>
              <a:t>交通运输体系</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8. </a:t>
            </a:r>
            <a:r>
              <a:rPr lang="zh-CN" altLang="en-US" sz="2000" b="1" dirty="0" smtClean="0">
                <a:latin typeface="楷体" panose="02010609060101010101" pitchFamily="49" charset="-122"/>
                <a:ea typeface="楷体" panose="02010609060101010101" pitchFamily="49" charset="-122"/>
              </a:rPr>
              <a:t>推进乡村振兴重点突破</a:t>
            </a:r>
            <a:endParaRPr lang="zh-CN" altLang="en-US"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9. </a:t>
            </a:r>
            <a:r>
              <a:rPr lang="zh-CN" altLang="en-US" sz="2000" b="1" dirty="0" smtClean="0">
                <a:latin typeface="楷体" panose="02010609060101010101" pitchFamily="49" charset="-122"/>
                <a:ea typeface="楷体" panose="02010609060101010101" pitchFamily="49" charset="-122"/>
              </a:rPr>
              <a:t>优化调整工业结构和布局</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10.</a:t>
            </a:r>
            <a:r>
              <a:rPr lang="zh-CN" altLang="en-US" sz="2000" b="1" dirty="0" smtClean="0">
                <a:latin typeface="楷体" panose="02010609060101010101" pitchFamily="49" charset="-122"/>
                <a:ea typeface="楷体" panose="02010609060101010101" pitchFamily="49" charset="-122"/>
              </a:rPr>
              <a:t>大力发展现代服务业</a:t>
            </a:r>
            <a:endParaRPr lang="zh-CN" altLang="en-US"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11.</a:t>
            </a:r>
            <a:r>
              <a:rPr lang="zh-CN" altLang="en-US" sz="2000" b="1" dirty="0" smtClean="0">
                <a:latin typeface="楷体" panose="02010609060101010101" pitchFamily="49" charset="-122"/>
                <a:ea typeface="楷体" panose="02010609060101010101" pitchFamily="49" charset="-122"/>
              </a:rPr>
              <a:t>抢占数字经济发展制高点</a:t>
            </a:r>
            <a:endParaRPr lang="en-US" altLang="zh-CN" sz="2000" b="1" dirty="0" smtClean="0">
              <a:latin typeface="楷体" panose="02010609060101010101" pitchFamily="49" charset="-122"/>
              <a:ea typeface="楷体" panose="02010609060101010101" pitchFamily="49" charset="-122"/>
            </a:endParaRPr>
          </a:p>
          <a:p>
            <a:pPr>
              <a:lnSpc>
                <a:spcPts val="2800"/>
              </a:lnSpc>
            </a:pPr>
            <a:r>
              <a:rPr lang="en-US" sz="2000" b="1" dirty="0" smtClean="0">
                <a:latin typeface="楷体" panose="02010609060101010101" pitchFamily="49" charset="-122"/>
                <a:ea typeface="楷体" panose="02010609060101010101" pitchFamily="49" charset="-122"/>
              </a:rPr>
              <a:t>12.</a:t>
            </a:r>
            <a:r>
              <a:rPr lang="zh-CN" altLang="en-US" sz="2000" b="1" dirty="0" smtClean="0">
                <a:latin typeface="楷体" panose="02010609060101010101" pitchFamily="49" charset="-122"/>
                <a:ea typeface="楷体" panose="02010609060101010101" pitchFamily="49" charset="-122"/>
              </a:rPr>
              <a:t>推动品质革命和品牌创建</a:t>
            </a:r>
            <a:endParaRPr lang="zh-CN" altLang="en-US" sz="2000" b="1" dirty="0" smtClean="0">
              <a:latin typeface="楷体" panose="02010609060101010101" pitchFamily="49" charset="-122"/>
              <a:ea typeface="楷体" panose="02010609060101010101" pitchFamily="49" charset="-122"/>
            </a:endParaRPr>
          </a:p>
        </p:txBody>
      </p:sp>
      <p:sp>
        <p:nvSpPr>
          <p:cNvPr id="3" name="文本框 5"/>
          <p:cNvSpPr txBox="1"/>
          <p:nvPr/>
        </p:nvSpPr>
        <p:spPr>
          <a:xfrm>
            <a:off x="6096000" y="1099356"/>
            <a:ext cx="4485027" cy="5401479"/>
          </a:xfrm>
          <a:prstGeom prst="rect">
            <a:avLst/>
          </a:prstGeom>
          <a:noFill/>
          <a:ln w="9525">
            <a:solidFill>
              <a:srgbClr val="C00000"/>
            </a:solidFill>
          </a:ln>
        </p:spPr>
        <p:txBody>
          <a:bodyPr wrap="square">
            <a:spAutoFit/>
          </a:bodyPr>
          <a:lstStyle/>
          <a:p>
            <a:pPr>
              <a:spcBef>
                <a:spcPts val="600"/>
              </a:spcBef>
            </a:pPr>
            <a:r>
              <a:rPr lang="en-US" sz="2000" b="1" dirty="0" smtClean="0">
                <a:latin typeface="楷体" panose="02010609060101010101" pitchFamily="49" charset="-122"/>
                <a:ea typeface="楷体" panose="02010609060101010101" pitchFamily="49" charset="-122"/>
              </a:rPr>
              <a:t>13.</a:t>
            </a:r>
            <a:r>
              <a:rPr lang="zh-CN" altLang="en-US" sz="2000" b="1" dirty="0" smtClean="0">
                <a:latin typeface="楷体" panose="02010609060101010101" pitchFamily="49" charset="-122"/>
                <a:ea typeface="楷体" panose="02010609060101010101" pitchFamily="49" charset="-122"/>
              </a:rPr>
              <a:t>创建国家军民融合创新示范区</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14.</a:t>
            </a:r>
            <a:r>
              <a:rPr lang="zh-CN" altLang="en-US" sz="2000" b="1" dirty="0" smtClean="0">
                <a:latin typeface="楷体" panose="02010609060101010101" pitchFamily="49" charset="-122"/>
                <a:ea typeface="楷体" panose="02010609060101010101" pitchFamily="49" charset="-122"/>
              </a:rPr>
              <a:t>集聚和用好战略科技创新资源</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15.</a:t>
            </a:r>
            <a:r>
              <a:rPr lang="zh-CN" altLang="en-US" sz="2000" b="1" dirty="0" smtClean="0">
                <a:latin typeface="楷体" panose="02010609060101010101" pitchFamily="49" charset="-122"/>
                <a:ea typeface="楷体" panose="02010609060101010101" pitchFamily="49" charset="-122"/>
              </a:rPr>
              <a:t>加大企业创新主体培育力度</a:t>
            </a:r>
            <a:endParaRPr lang="en-US" altLang="zh-CN"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16.</a:t>
            </a:r>
            <a:r>
              <a:rPr lang="zh-CN" altLang="en-US" sz="2000" b="1" dirty="0" smtClean="0">
                <a:latin typeface="楷体" panose="02010609060101010101" pitchFamily="49" charset="-122"/>
                <a:ea typeface="楷体" panose="02010609060101010101" pitchFamily="49" charset="-122"/>
              </a:rPr>
              <a:t>提升科技成果转化实效</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17.</a:t>
            </a:r>
            <a:r>
              <a:rPr lang="zh-CN" altLang="en-US" sz="2000" b="1" dirty="0" smtClean="0">
                <a:latin typeface="楷体" panose="02010609060101010101" pitchFamily="49" charset="-122"/>
                <a:ea typeface="楷体" panose="02010609060101010101" pitchFamily="49" charset="-122"/>
              </a:rPr>
              <a:t>建设西部创新人才高地</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18.</a:t>
            </a:r>
            <a:r>
              <a:rPr lang="zh-CN" altLang="en-US" sz="2000" b="1" dirty="0" smtClean="0">
                <a:latin typeface="楷体" panose="02010609060101010101" pitchFamily="49" charset="-122"/>
                <a:ea typeface="楷体" panose="02010609060101010101" pitchFamily="49" charset="-122"/>
              </a:rPr>
              <a:t>大力支持民营经济发展</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19.</a:t>
            </a:r>
            <a:r>
              <a:rPr lang="zh-CN" altLang="en-US" sz="2000" b="1" dirty="0" smtClean="0">
                <a:latin typeface="楷体" panose="02010609060101010101" pitchFamily="49" charset="-122"/>
                <a:ea typeface="楷体" panose="02010609060101010101" pitchFamily="49" charset="-122"/>
              </a:rPr>
              <a:t>做强做优做大国资国企</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20.</a:t>
            </a:r>
            <a:r>
              <a:rPr lang="zh-CN" altLang="en-US" sz="2000" b="1" dirty="0" smtClean="0">
                <a:latin typeface="楷体" panose="02010609060101010101" pitchFamily="49" charset="-122"/>
                <a:ea typeface="楷体" panose="02010609060101010101" pitchFamily="49" charset="-122"/>
              </a:rPr>
              <a:t>聚焦关键性改革攻坚突破</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21.</a:t>
            </a:r>
            <a:r>
              <a:rPr lang="zh-CN" altLang="en-US" sz="2000" b="1" dirty="0" smtClean="0">
                <a:latin typeface="楷体" panose="02010609060101010101" pitchFamily="49" charset="-122"/>
                <a:ea typeface="楷体" panose="02010609060101010101" pitchFamily="49" charset="-122"/>
              </a:rPr>
              <a:t>防范化解金融和地方债务风险</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22.</a:t>
            </a:r>
            <a:r>
              <a:rPr lang="zh-CN" altLang="en-US" sz="2000" b="1" dirty="0" smtClean="0">
                <a:latin typeface="楷体" panose="02010609060101010101" pitchFamily="49" charset="-122"/>
                <a:ea typeface="楷体" panose="02010609060101010101" pitchFamily="49" charset="-122"/>
              </a:rPr>
              <a:t>解决生态环境突出问题</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23.</a:t>
            </a:r>
            <a:r>
              <a:rPr lang="zh-CN" altLang="en-US" sz="2000" b="1" dirty="0" smtClean="0">
                <a:latin typeface="楷体" panose="02010609060101010101" pitchFamily="49" charset="-122"/>
                <a:ea typeface="楷体" panose="02010609060101010101" pitchFamily="49" charset="-122"/>
              </a:rPr>
              <a:t>推进生产生活方式绿色化</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24.</a:t>
            </a:r>
            <a:r>
              <a:rPr lang="zh-CN" altLang="en-US" sz="2000" b="1" dirty="0" smtClean="0">
                <a:latin typeface="楷体" panose="02010609060101010101" pitchFamily="49" charset="-122"/>
                <a:ea typeface="楷体" panose="02010609060101010101" pitchFamily="49" charset="-122"/>
              </a:rPr>
              <a:t>高质量推进精准扶贫精准脱贫</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25.</a:t>
            </a:r>
            <a:r>
              <a:rPr lang="zh-CN" altLang="en-US" sz="2000" b="1" dirty="0" smtClean="0">
                <a:latin typeface="楷体" panose="02010609060101010101" pitchFamily="49" charset="-122"/>
                <a:ea typeface="楷体" panose="02010609060101010101" pitchFamily="49" charset="-122"/>
              </a:rPr>
              <a:t>办好急难愁盼民生实事</a:t>
            </a:r>
            <a:endParaRPr lang="zh-CN" altLang="en-US" sz="2000" b="1" dirty="0" smtClean="0">
              <a:latin typeface="楷体" panose="02010609060101010101" pitchFamily="49" charset="-122"/>
              <a:ea typeface="楷体" panose="02010609060101010101" pitchFamily="49" charset="-122"/>
            </a:endParaRPr>
          </a:p>
          <a:p>
            <a:pPr>
              <a:spcBef>
                <a:spcPts val="600"/>
              </a:spcBef>
            </a:pPr>
            <a:r>
              <a:rPr lang="en-US" sz="2000" b="1" dirty="0" smtClean="0">
                <a:latin typeface="楷体" panose="02010609060101010101" pitchFamily="49" charset="-122"/>
                <a:ea typeface="楷体" panose="02010609060101010101" pitchFamily="49" charset="-122"/>
              </a:rPr>
              <a:t>26.</a:t>
            </a:r>
            <a:r>
              <a:rPr lang="zh-CN" altLang="en-US" sz="2000" b="1" dirty="0" smtClean="0">
                <a:latin typeface="楷体" panose="02010609060101010101" pitchFamily="49" charset="-122"/>
                <a:ea typeface="楷体" panose="02010609060101010101" pitchFamily="49" charset="-122"/>
              </a:rPr>
              <a:t>提高推动高质量发展的能力水平</a:t>
            </a:r>
            <a:endParaRPr lang="zh-CN" altLang="en-US" sz="2000" b="1" dirty="0" smtClean="0">
              <a:latin typeface="楷体" panose="02010609060101010101" pitchFamily="49" charset="-122"/>
              <a:ea typeface="楷体" panose="02010609060101010101" pitchFamily="49" charset="-122"/>
            </a:endParaRPr>
          </a:p>
        </p:txBody>
      </p:sp>
      <p:sp>
        <p:nvSpPr>
          <p:cNvPr id="5" name="Rectangle 2"/>
          <p:cNvSpPr>
            <a:spLocks noChangeArrowheads="1"/>
          </p:cNvSpPr>
          <p:nvPr/>
        </p:nvSpPr>
        <p:spPr bwMode="auto">
          <a:xfrm>
            <a:off x="502857" y="0"/>
            <a:ext cx="7348791" cy="1079770"/>
          </a:xfrm>
          <a:prstGeom prst="rect">
            <a:avLst/>
          </a:prstGeom>
          <a:solidFill>
            <a:schemeClr val="accent2">
              <a:lumMod val="20000"/>
              <a:lumOff val="80000"/>
            </a:schemeClr>
          </a:solidFill>
          <a:ln w="19050" cmpd="thinThick">
            <a:solidFill>
              <a:srgbClr val="C00000"/>
            </a:solidFill>
            <a:miter lim="800000"/>
          </a:ln>
        </p:spPr>
        <p:txBody>
          <a:bodyPr wrap="none" anchor="ctr"/>
          <a:lstStyle/>
          <a:p>
            <a:r>
              <a:rPr lang="zh-CN" altLang="zh-CN" sz="2800" b="1" dirty="0" smtClean="0">
                <a:latin typeface="微软雅黑" panose="020B0503020204020204" pitchFamily="34" charset="-122"/>
                <a:ea typeface="微软雅黑" panose="020B0503020204020204" pitchFamily="34" charset="-122"/>
              </a:rPr>
              <a:t>《关于全面推动高质量发展的决定》</a:t>
            </a:r>
            <a:r>
              <a:rPr lang="zh-CN" altLang="en-US" sz="2800" b="1" dirty="0" smtClean="0">
                <a:latin typeface="微软雅黑" panose="020B0503020204020204" pitchFamily="34" charset="-122"/>
                <a:ea typeface="微软雅黑" panose="020B0503020204020204" pitchFamily="34" charset="-122"/>
              </a:rPr>
              <a:t>（</a:t>
            </a:r>
            <a:r>
              <a:rPr lang="en-US" altLang="zh-CN" sz="2800" b="1" dirty="0" smtClean="0">
                <a:latin typeface="微软雅黑" panose="020B0503020204020204" pitchFamily="34" charset="-122"/>
                <a:ea typeface="微软雅黑" panose="020B0503020204020204" pitchFamily="34" charset="-122"/>
              </a:rPr>
              <a:t>26</a:t>
            </a:r>
            <a:r>
              <a:rPr lang="zh-CN" altLang="en-US" sz="2800" b="1" dirty="0" smtClean="0">
                <a:latin typeface="微软雅黑" panose="020B0503020204020204" pitchFamily="34" charset="-122"/>
                <a:ea typeface="微软雅黑" panose="020B0503020204020204" pitchFamily="34" charset="-122"/>
              </a:rPr>
              <a:t>条）</a:t>
            </a:r>
            <a:endParaRPr lang="zh-CN" altLang="zh-CN" sz="28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9875" y="574040"/>
            <a:ext cx="11922125" cy="2508379"/>
          </a:xfrm>
          <a:prstGeom prst="rect">
            <a:avLst/>
          </a:prstGeom>
          <a:noFill/>
          <a:ln w="9525">
            <a:noFill/>
          </a:ln>
        </p:spPr>
        <p:txBody>
          <a:bodyPr wrap="square">
            <a:spAutoFit/>
          </a:bodyPr>
          <a:lstStyle/>
          <a:p>
            <a:pPr marL="342900" indent="0" algn="just" fontAlgn="auto">
              <a:lnSpc>
                <a:spcPct val="100000"/>
              </a:lnSpc>
              <a:spcBef>
                <a:spcPts val="2400"/>
              </a:spcBef>
              <a:buClr>
                <a:srgbClr val="C00000"/>
              </a:buClr>
              <a:buFont typeface="Wingdings" panose="05000000000000000000" pitchFamily="2" charset="2"/>
              <a:buChar char="n"/>
            </a:pPr>
            <a:r>
              <a:rPr lang="zh-CN" altLang="en-US" sz="3200" b="1" dirty="0" smtClean="0">
                <a:latin typeface="等线" panose="02010600030101010101" pitchFamily="2" charset="-122"/>
                <a:ea typeface="等线" panose="02010600030101010101" pitchFamily="2" charset="-122"/>
                <a:sym typeface="+mn-ea"/>
              </a:rPr>
              <a:t>特点：</a:t>
            </a:r>
            <a:r>
              <a:rPr lang="zh-CN" altLang="en-US" sz="3200" b="1" dirty="0" smtClean="0"/>
              <a:t>体现求真务实的作风，每一条都有实实在在的内容</a:t>
            </a:r>
            <a:endParaRPr lang="en-US" altLang="zh-CN" sz="3200" b="1" dirty="0" smtClean="0"/>
          </a:p>
          <a:p>
            <a:pPr marL="342900" indent="0" algn="just" fontAlgn="auto">
              <a:lnSpc>
                <a:spcPct val="100000"/>
              </a:lnSpc>
              <a:spcBef>
                <a:spcPts val="2400"/>
              </a:spcBef>
              <a:buClr>
                <a:srgbClr val="C00000"/>
              </a:buClr>
            </a:pPr>
            <a:endParaRPr lang="en-US" altLang="zh-CN" sz="900" b="1" dirty="0" smtClean="0"/>
          </a:p>
          <a:p>
            <a:pPr marL="342900" indent="0" algn="just" fontAlgn="auto">
              <a:lnSpc>
                <a:spcPct val="100000"/>
              </a:lnSpc>
              <a:buClr>
                <a:srgbClr val="C00000"/>
              </a:buClr>
            </a:pPr>
            <a:r>
              <a:rPr lang="en-US" altLang="zh-CN" sz="3200" b="1" dirty="0" smtClean="0"/>
              <a:t>  ——</a:t>
            </a:r>
            <a:r>
              <a:rPr lang="zh-CN" altLang="en-US" sz="3200" b="1" dirty="0" smtClean="0"/>
              <a:t>不搞先戴帽，开门见山，直奔主题</a:t>
            </a:r>
            <a:endParaRPr lang="en-US" altLang="zh-CN" sz="3200" b="1" dirty="0" smtClean="0"/>
          </a:p>
          <a:p>
            <a:pPr marL="342900" indent="0" algn="just" fontAlgn="auto">
              <a:lnSpc>
                <a:spcPct val="100000"/>
              </a:lnSpc>
              <a:buClr>
                <a:srgbClr val="C00000"/>
              </a:buClr>
            </a:pPr>
            <a:r>
              <a:rPr lang="en-US" altLang="zh-CN" sz="3200" b="1" dirty="0" smtClean="0"/>
              <a:t>  ——</a:t>
            </a:r>
            <a:r>
              <a:rPr lang="zh-CN" altLang="en-US" sz="3200" b="1" dirty="0" smtClean="0"/>
              <a:t>具体的工作措施有一说一，有新内容，新观点新举措</a:t>
            </a:r>
            <a:endParaRPr lang="en-US" altLang="zh-CN" sz="3200" b="1" dirty="0" smtClean="0"/>
          </a:p>
          <a:p>
            <a:pPr marL="342900" indent="0" algn="just" fontAlgn="auto">
              <a:lnSpc>
                <a:spcPct val="100000"/>
              </a:lnSpc>
              <a:buClr>
                <a:srgbClr val="C00000"/>
              </a:buClr>
            </a:pPr>
            <a:r>
              <a:rPr lang="en-US" altLang="zh-CN" sz="3200" b="1" dirty="0" smtClean="0"/>
              <a:t>  ——</a:t>
            </a:r>
            <a:r>
              <a:rPr lang="zh-CN" altLang="en-US" sz="3200" b="1" dirty="0" smtClean="0"/>
              <a:t>一般性的、过去多次讲过的话，一般都不讲</a:t>
            </a:r>
            <a:endParaRPr sz="3200" b="1" u="none"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p:txBody>
      </p:sp>
      <p:sp>
        <p:nvSpPr>
          <p:cNvPr id="4" name="矩形 3"/>
          <p:cNvSpPr/>
          <p:nvPr/>
        </p:nvSpPr>
        <p:spPr>
          <a:xfrm>
            <a:off x="5242561" y="3256787"/>
            <a:ext cx="2758440" cy="3046988"/>
          </a:xfrm>
          <a:prstGeom prst="rect">
            <a:avLst/>
          </a:prstGeom>
        </p:spPr>
        <p:txBody>
          <a:bodyPr wrap="square">
            <a:spAutoFit/>
          </a:bodyPr>
          <a:lstStyle/>
          <a:p>
            <a:r>
              <a:rPr lang="zh-CN" altLang="en-US" sz="3200" b="1" dirty="0" smtClean="0">
                <a:solidFill>
                  <a:prstClr val="black"/>
                </a:solidFill>
              </a:rPr>
              <a:t>支持</a:t>
            </a:r>
            <a:endParaRPr lang="en-US" altLang="zh-CN" sz="3200" b="1" dirty="0" smtClean="0">
              <a:solidFill>
                <a:prstClr val="black"/>
              </a:solidFill>
            </a:endParaRPr>
          </a:p>
          <a:p>
            <a:r>
              <a:rPr lang="zh-CN" altLang="en-US" sz="3200" b="1" dirty="0" smtClean="0">
                <a:solidFill>
                  <a:prstClr val="black"/>
                </a:solidFill>
              </a:rPr>
              <a:t>立法</a:t>
            </a:r>
            <a:endParaRPr lang="en-US" altLang="zh-CN" sz="3200" b="1" dirty="0" smtClean="0">
              <a:solidFill>
                <a:prstClr val="black"/>
              </a:solidFill>
            </a:endParaRPr>
          </a:p>
          <a:p>
            <a:r>
              <a:rPr lang="zh-CN" altLang="en-US" sz="3200" b="1" dirty="0" smtClean="0">
                <a:solidFill>
                  <a:prstClr val="black"/>
                </a:solidFill>
              </a:rPr>
              <a:t>条例</a:t>
            </a:r>
            <a:endParaRPr lang="en-US" altLang="zh-CN" sz="3200" b="1" dirty="0" smtClean="0">
              <a:solidFill>
                <a:prstClr val="black"/>
              </a:solidFill>
            </a:endParaRPr>
          </a:p>
          <a:p>
            <a:r>
              <a:rPr lang="zh-CN" altLang="en-US" sz="3200" b="1" dirty="0" smtClean="0">
                <a:solidFill>
                  <a:prstClr val="black"/>
                </a:solidFill>
              </a:rPr>
              <a:t>意见</a:t>
            </a:r>
            <a:endParaRPr lang="en-US" altLang="zh-CN" sz="3200" b="1" dirty="0" smtClean="0">
              <a:solidFill>
                <a:prstClr val="black"/>
              </a:solidFill>
            </a:endParaRPr>
          </a:p>
          <a:p>
            <a:r>
              <a:rPr lang="zh-CN" altLang="en-US" sz="3200" b="1" dirty="0" smtClean="0">
                <a:solidFill>
                  <a:prstClr val="black"/>
                </a:solidFill>
              </a:rPr>
              <a:t>试点</a:t>
            </a:r>
            <a:endParaRPr lang="en-US" altLang="zh-CN" sz="3200" b="1" dirty="0" smtClean="0">
              <a:solidFill>
                <a:prstClr val="black"/>
              </a:solidFill>
            </a:endParaRPr>
          </a:p>
          <a:p>
            <a:r>
              <a:rPr lang="zh-CN" altLang="en-US" sz="3200" b="1" dirty="0" smtClean="0">
                <a:solidFill>
                  <a:prstClr val="black"/>
                </a:solidFill>
              </a:rPr>
              <a:t>激励办法</a:t>
            </a:r>
            <a:endParaRPr lang="zh-CN" altLang="en-US" dirty="0"/>
          </a:p>
        </p:txBody>
      </p:sp>
      <p:sp>
        <p:nvSpPr>
          <p:cNvPr id="5" name="左大括号 4"/>
          <p:cNvSpPr/>
          <p:nvPr/>
        </p:nvSpPr>
        <p:spPr>
          <a:xfrm>
            <a:off x="4023360" y="3642360"/>
            <a:ext cx="1097280" cy="230124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p:cNvSpPr/>
          <p:nvPr/>
        </p:nvSpPr>
        <p:spPr>
          <a:xfrm>
            <a:off x="2742466" y="4463445"/>
            <a:ext cx="1005403" cy="584775"/>
          </a:xfrm>
          <a:prstGeom prst="rect">
            <a:avLst/>
          </a:prstGeom>
        </p:spPr>
        <p:txBody>
          <a:bodyPr wrap="none">
            <a:spAutoFit/>
          </a:bodyPr>
          <a:lstStyle/>
          <a:p>
            <a:pPr lvl="0"/>
            <a:r>
              <a:rPr lang="zh-CN" altLang="en-US" sz="3200" b="1" dirty="0" smtClean="0">
                <a:solidFill>
                  <a:prstClr val="black"/>
                </a:solidFill>
              </a:rPr>
              <a:t>干货</a:t>
            </a:r>
            <a:endParaRPr lang="en-US" altLang="zh-CN" sz="3200" b="1" dirty="0" smtClean="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655" y="695960"/>
            <a:ext cx="11922125" cy="2183765"/>
          </a:xfrm>
          <a:prstGeom prst="rect">
            <a:avLst/>
          </a:prstGeom>
          <a:noFill/>
          <a:ln w="9525">
            <a:noFill/>
          </a:ln>
        </p:spPr>
        <p:txBody>
          <a:bodyPr wrap="square">
            <a:spAutoFit/>
          </a:bodyPr>
          <a:lstStyle/>
          <a:p>
            <a:pPr marL="342900" indent="0" algn="just" fontAlgn="auto">
              <a:lnSpc>
                <a:spcPct val="100000"/>
              </a:lnSpc>
              <a:spcBef>
                <a:spcPts val="2400"/>
              </a:spcBef>
              <a:buClr>
                <a:srgbClr val="C00000"/>
              </a:buClr>
              <a:buFont typeface="Wingdings" panose="05000000000000000000" pitchFamily="2" charset="2"/>
              <a:buChar char="n"/>
            </a:pPr>
            <a:r>
              <a:rPr lang="zh-CN" altLang="en-US" sz="3200" b="1" dirty="0" smtClean="0">
                <a:latin typeface="等线" panose="02010600030101010101" pitchFamily="2" charset="-122"/>
                <a:ea typeface="等线" panose="02010600030101010101" pitchFamily="2" charset="-122"/>
                <a:sym typeface="+mn-ea"/>
              </a:rPr>
              <a:t>彭清华书记提出：要进一步解放思想、破除“盆地意识”，</a:t>
            </a:r>
            <a:endParaRPr lang="zh-CN" altLang="en-US" sz="3200" b="1" dirty="0" smtClean="0">
              <a:latin typeface="等线" panose="02010600030101010101" pitchFamily="2" charset="-122"/>
              <a:ea typeface="等线" panose="02010600030101010101" pitchFamily="2" charset="-122"/>
              <a:sym typeface="+mn-ea"/>
            </a:endParaRPr>
          </a:p>
          <a:p>
            <a:pPr marL="342900" indent="0" algn="just" fontAlgn="auto">
              <a:lnSpc>
                <a:spcPct val="100000"/>
              </a:lnSpc>
              <a:spcBef>
                <a:spcPts val="2400"/>
              </a:spcBef>
              <a:buClr>
                <a:srgbClr val="C00000"/>
              </a:buClr>
              <a:buFont typeface="Wingdings" panose="05000000000000000000" pitchFamily="2" charset="2"/>
              <a:buNone/>
            </a:pPr>
            <a:r>
              <a:rPr lang="zh-CN" altLang="en-US" sz="3200" b="1" dirty="0" smtClean="0">
                <a:latin typeface="等线" panose="02010600030101010101" pitchFamily="2" charset="-122"/>
                <a:ea typeface="等线" panose="02010600030101010101" pitchFamily="2" charset="-122"/>
                <a:sym typeface="+mn-ea"/>
              </a:rPr>
              <a:t>                 推动全面深化改革、全方位扩大开放，</a:t>
            </a:r>
            <a:endParaRPr lang="zh-CN" altLang="en-US" sz="3200" b="1" dirty="0" smtClean="0">
              <a:latin typeface="等线" panose="02010600030101010101" pitchFamily="2" charset="-122"/>
              <a:ea typeface="等线" panose="02010600030101010101" pitchFamily="2" charset="-122"/>
              <a:sym typeface="+mn-ea"/>
            </a:endParaRPr>
          </a:p>
          <a:p>
            <a:pPr marL="342900" indent="0" algn="just" fontAlgn="auto">
              <a:lnSpc>
                <a:spcPct val="100000"/>
              </a:lnSpc>
              <a:spcBef>
                <a:spcPts val="2400"/>
              </a:spcBef>
              <a:buClr>
                <a:srgbClr val="C00000"/>
              </a:buClr>
              <a:buFont typeface="Wingdings" panose="05000000000000000000" pitchFamily="2" charset="2"/>
              <a:buNone/>
            </a:pPr>
            <a:r>
              <a:rPr lang="zh-CN" altLang="en-US" sz="3200" b="1" dirty="0" smtClean="0">
                <a:latin typeface="等线" panose="02010600030101010101" pitchFamily="2" charset="-122"/>
                <a:ea typeface="等线" panose="02010600030101010101" pitchFamily="2" charset="-122"/>
                <a:sym typeface="+mn-ea"/>
              </a:rPr>
              <a:t>                 推动治蜀兴川再上新台阶。</a:t>
            </a:r>
            <a:endParaRPr sz="3200" b="1" u="none"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p:txBody>
      </p:sp>
      <p:sp>
        <p:nvSpPr>
          <p:cNvPr id="2" name="文本框 1"/>
          <p:cNvSpPr txBox="1"/>
          <p:nvPr/>
        </p:nvSpPr>
        <p:spPr>
          <a:xfrm>
            <a:off x="1662457" y="3377538"/>
            <a:ext cx="9735820" cy="2399665"/>
          </a:xfrm>
          <a:prstGeom prst="rect">
            <a:avLst/>
          </a:prstGeom>
          <a:noFill/>
          <a:ln>
            <a:solidFill>
              <a:srgbClr val="C00000"/>
            </a:solidFill>
          </a:ln>
        </p:spPr>
        <p:txBody>
          <a:bodyPr wrap="square" rtlCol="0" anchor="t">
            <a:spAutoFit/>
          </a:bodyPr>
          <a:lstStyle/>
          <a:p>
            <a:pPr>
              <a:spcBef>
                <a:spcPts val="1800"/>
              </a:spcBef>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四川怎样上台阶？</a:t>
            </a:r>
            <a:endPar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endParaRPr>
          </a:p>
          <a:p>
            <a:pPr>
              <a:spcBef>
                <a:spcPts val="600"/>
              </a:spcBef>
            </a:pP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——首先是要看到台阶，有多高，多少台？</a:t>
            </a:r>
            <a:endPar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endParaRPr>
          </a:p>
          <a:p>
            <a:pPr>
              <a:spcBef>
                <a:spcPts val="600"/>
              </a:spcBef>
            </a:pP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——其次是要明白我们在哪个台阶？为什么要上台阶？</a:t>
            </a:r>
            <a:endPar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endParaRPr>
          </a:p>
          <a:p>
            <a:pPr>
              <a:spcBef>
                <a:spcPts val="600"/>
              </a:spcBef>
            </a:pP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——最后才是怎么上台阶？</a:t>
            </a:r>
            <a:endPar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endParaRPr>
          </a:p>
          <a:p>
            <a:pPr>
              <a:spcBef>
                <a:spcPts val="1800"/>
              </a:spcBef>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要想超越束缚我们思维的盆地，就必须要有历史和时代的高度</a:t>
            </a:r>
            <a:endPar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638006" y="620497"/>
            <a:ext cx="10671242" cy="2885405"/>
          </a:xfrm>
          <a:prstGeom prst="rect">
            <a:avLst/>
          </a:prstGeom>
          <a:noFill/>
          <a:ln w="9525">
            <a:noFill/>
          </a:ln>
        </p:spPr>
        <p:txBody>
          <a:bodyPr wrap="square">
            <a:spAutoFit/>
          </a:bodyPr>
          <a:lstStyle/>
          <a:p>
            <a:pPr marL="342900" indent="-342900" algn="just">
              <a:lnSpc>
                <a:spcPct val="150000"/>
              </a:lnSpc>
              <a:buClr>
                <a:srgbClr val="C00000"/>
              </a:buClr>
              <a:buFont typeface="Wingdings" panose="05000000000000000000" pitchFamily="2" charset="2"/>
              <a:buChar char="n"/>
            </a:pP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2018</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年</a:t>
            </a: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2</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月来川视察</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ct val="150000"/>
              </a:lnSpc>
              <a:buClr>
                <a:srgbClr val="C00000"/>
              </a:buClr>
              <a:buFont typeface="Wingdings" panose="05000000000000000000" pitchFamily="2" charset="2"/>
              <a:buChar char="n"/>
            </a:pPr>
            <a:r>
              <a:rPr lang="zh-CN" altLang="en-US" sz="3200" dirty="0" smtClean="0">
                <a:latin typeface="微软雅黑" panose="020B0503020204020204" pitchFamily="34" charset="-122"/>
                <a:ea typeface="微软雅黑" panose="020B0503020204020204" pitchFamily="34" charset="-122"/>
              </a:rPr>
              <a:t>对四川如何贯彻落实党的十九大精神提出明确要求</a:t>
            </a:r>
            <a:endParaRPr lang="en-US" altLang="zh-CN" sz="3200" dirty="0" smtClean="0">
              <a:latin typeface="微软雅黑" panose="020B0503020204020204" pitchFamily="34" charset="-122"/>
              <a:ea typeface="微软雅黑" panose="020B0503020204020204" pitchFamily="34" charset="-122"/>
            </a:endParaRPr>
          </a:p>
          <a:p>
            <a:pPr marL="342900" indent="-342900" algn="just">
              <a:lnSpc>
                <a:spcPct val="150000"/>
              </a:lnSpc>
              <a:buClr>
                <a:srgbClr val="C00000"/>
              </a:buClr>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  </a:t>
            </a:r>
            <a:r>
              <a:rPr lang="zh-CN" altLang="en-US" sz="3200" b="1" dirty="0" smtClean="0">
                <a:latin typeface="微软雅黑" panose="020B0503020204020204" pitchFamily="34" charset="-122"/>
                <a:ea typeface="微软雅黑" panose="020B0503020204020204" pitchFamily="34" charset="-122"/>
                <a:cs typeface="宋体" panose="02010600030101010101" pitchFamily="2" charset="-122"/>
                <a:sym typeface="Arial" panose="020B0604020202020204"/>
              </a:rPr>
              <a:t>参悟透、领会好；多调研、摸实情；盯住抓、抓到底</a:t>
            </a:r>
            <a:endParaRPr lang="en-US" altLang="zh-CN" sz="32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buFont typeface="Wingdings" panose="05000000000000000000" pitchFamily="2" charset="2"/>
              <a:buChar char="n"/>
            </a:pP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5" name="文本框 2"/>
          <p:cNvSpPr txBox="1"/>
          <p:nvPr/>
        </p:nvSpPr>
        <p:spPr>
          <a:xfrm>
            <a:off x="701818" y="3103123"/>
            <a:ext cx="11002502" cy="3108543"/>
          </a:xfrm>
          <a:prstGeom prst="rect">
            <a:avLst/>
          </a:prstGeom>
          <a:noFill/>
          <a:ln w="9525">
            <a:solidFill>
              <a:srgbClr val="C00000"/>
            </a:solidFill>
          </a:ln>
        </p:spPr>
        <p:txBody>
          <a:bodyPr wrap="square">
            <a:spAutoFit/>
          </a:bodyPr>
          <a:lstStyle/>
          <a:p>
            <a:pPr marL="342900" indent="-342900" algn="just">
              <a:buClr>
                <a:srgbClr val="C00000"/>
              </a:buClr>
              <a:buFont typeface="Wingdings" panose="05000000000000000000" pitchFamily="2" charset="2"/>
              <a:buChar char="n"/>
            </a:pPr>
            <a:r>
              <a:rPr lang="zh-CN" altLang="en-US" sz="2800" dirty="0" smtClean="0">
                <a:latin typeface="微软雅黑" panose="020B0503020204020204" pitchFamily="34" charset="-122"/>
                <a:ea typeface="微软雅黑" panose="020B0503020204020204" pitchFamily="34" charset="-122"/>
              </a:rPr>
              <a:t>行程：</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10</a:t>
            </a:r>
            <a:r>
              <a:rPr lang="zh-CN" altLang="en-US" sz="2800" b="1" dirty="0" smtClean="0">
                <a:latin typeface="微软雅黑" panose="020B0503020204020204" pitchFamily="34" charset="-122"/>
                <a:ea typeface="微软雅黑" panose="020B0503020204020204" pitchFamily="34" charset="-122"/>
              </a:rPr>
              <a:t>日</a:t>
            </a:r>
            <a:r>
              <a:rPr lang="zh-CN" altLang="en-US" sz="2800" dirty="0" smtClean="0">
                <a:latin typeface="微软雅黑" panose="020B0503020204020204" pitchFamily="34" charset="-122"/>
                <a:ea typeface="微软雅黑" panose="020B0503020204020204" pitchFamily="34" charset="-122"/>
              </a:rPr>
              <a:t>到驻四川部队某基地；</a:t>
            </a:r>
            <a:endParaRPr lang="zh-CN" altLang="en-US"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11</a:t>
            </a:r>
            <a:r>
              <a:rPr lang="zh-CN" altLang="en-US" sz="2800" b="1" dirty="0" smtClean="0">
                <a:latin typeface="微软雅黑" panose="020B0503020204020204" pitchFamily="34" charset="-122"/>
                <a:ea typeface="微软雅黑" panose="020B0503020204020204" pitchFamily="34" charset="-122"/>
              </a:rPr>
              <a:t>号</a:t>
            </a:r>
            <a:r>
              <a:rPr lang="zh-CN" altLang="en-US" sz="2800" dirty="0" smtClean="0">
                <a:latin typeface="微软雅黑" panose="020B0503020204020204" pitchFamily="34" charset="-122"/>
                <a:ea typeface="微软雅黑" panose="020B0503020204020204" pitchFamily="34" charset="-122"/>
              </a:rPr>
              <a:t>上午到凉山州昭觉县三岔河乡三河村、解放乡火普村；</a:t>
            </a:r>
            <a:endParaRPr lang="zh-CN" altLang="en-US"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                 下午考察天府新区、成都中电熊猫显示科技有限公司；</a:t>
            </a:r>
            <a:endParaRPr lang="zh-CN" altLang="en-US"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12</a:t>
            </a:r>
            <a:r>
              <a:rPr lang="zh-CN" altLang="en-US" sz="2800" b="1" dirty="0" smtClean="0">
                <a:latin typeface="微软雅黑" panose="020B0503020204020204" pitchFamily="34" charset="-122"/>
                <a:ea typeface="微软雅黑" panose="020B0503020204020204" pitchFamily="34" charset="-122"/>
              </a:rPr>
              <a:t>日</a:t>
            </a:r>
            <a:r>
              <a:rPr lang="zh-CN" altLang="en-US" sz="2800" dirty="0" smtClean="0">
                <a:latin typeface="微软雅黑" panose="020B0503020204020204" pitchFamily="34" charset="-122"/>
                <a:ea typeface="微软雅黑" panose="020B0503020204020204" pitchFamily="34" charset="-122"/>
              </a:rPr>
              <a:t>上午，考察汶川县映秀镇、郫县战旗村；</a:t>
            </a:r>
            <a:endParaRPr lang="zh-CN" altLang="en-US"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                 下午主持召开打好精准脱贫攻坚战座谈会并发表重要讲话； </a:t>
            </a:r>
            <a:endParaRPr lang="zh-CN" altLang="en-US"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13</a:t>
            </a:r>
            <a:r>
              <a:rPr lang="zh-CN" altLang="en-US" sz="2800" b="1" dirty="0" smtClean="0">
                <a:latin typeface="微软雅黑" panose="020B0503020204020204" pitchFamily="34" charset="-122"/>
                <a:ea typeface="微软雅黑" panose="020B0503020204020204" pitchFamily="34" charset="-122"/>
              </a:rPr>
              <a:t>号</a:t>
            </a:r>
            <a:r>
              <a:rPr lang="zh-CN" altLang="en-US" sz="2800" dirty="0" smtClean="0">
                <a:latin typeface="微软雅黑" panose="020B0503020204020204" pitchFamily="34" charset="-122"/>
                <a:ea typeface="微软雅黑" panose="020B0503020204020204" pitchFamily="34" charset="-122"/>
              </a:rPr>
              <a:t>上午，听取四川省委、省政府工作汇报，并发表重要讲话。</a:t>
            </a:r>
            <a:endParaRPr sz="3200" u="none"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39859" y="2361007"/>
            <a:ext cx="9424416" cy="2591479"/>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en-US" sz="2800" b="1" dirty="0" smtClean="0">
                <a:solidFill>
                  <a:prstClr val="black"/>
                </a:solidFill>
                <a:latin typeface="Arial" panose="020B0604020202020204"/>
                <a:ea typeface="微软雅黑" panose="020B0503020204020204" pitchFamily="34" charset="-122"/>
                <a:sym typeface="Arial" panose="020B0604020202020204"/>
              </a:rPr>
              <a:t>全会着眼解决四川发展不平衡不充分问题、推动高质量</a:t>
            </a:r>
            <a:endParaRPr lang="en-US" altLang="zh-CN" sz="2800" b="1" dirty="0" smtClean="0">
              <a:solidFill>
                <a:prstClr val="black"/>
              </a:solidFill>
              <a:latin typeface="Arial" panose="020B0604020202020204"/>
              <a:ea typeface="微软雅黑" panose="020B0503020204020204" pitchFamily="34" charset="-122"/>
              <a:sym typeface="Arial" panose="020B0604020202020204"/>
            </a:endParaRPr>
          </a:p>
          <a:p>
            <a:pPr>
              <a:lnSpc>
                <a:spcPct val="150000"/>
              </a:lnSpc>
            </a:pPr>
            <a:r>
              <a:rPr lang="zh-CN" altLang="en-US" sz="2800" b="1" dirty="0" smtClean="0">
                <a:solidFill>
                  <a:prstClr val="black"/>
                </a:solidFill>
                <a:latin typeface="Arial" panose="020B0604020202020204"/>
                <a:ea typeface="微软雅黑" panose="020B0503020204020204" pitchFamily="34" charset="-122"/>
                <a:sym typeface="Arial" panose="020B0604020202020204"/>
              </a:rPr>
              <a:t>发展，提出构建“一干多支、五区协同”区域发展新格局，</a:t>
            </a:r>
            <a:endParaRPr lang="en-US" altLang="zh-CN" sz="2800" b="1" dirty="0" smtClean="0">
              <a:solidFill>
                <a:prstClr val="black"/>
              </a:solidFill>
              <a:latin typeface="Arial" panose="020B0604020202020204"/>
              <a:ea typeface="微软雅黑" panose="020B0503020204020204" pitchFamily="34" charset="-122"/>
              <a:sym typeface="Arial" panose="020B0604020202020204"/>
            </a:endParaRPr>
          </a:p>
          <a:p>
            <a:pPr>
              <a:lnSpc>
                <a:spcPct val="150000"/>
              </a:lnSpc>
            </a:pPr>
            <a:r>
              <a:rPr lang="zh-CN" altLang="en-US" sz="2800" b="1" dirty="0" smtClean="0">
                <a:solidFill>
                  <a:prstClr val="black"/>
                </a:solidFill>
                <a:latin typeface="Arial" panose="020B0604020202020204"/>
                <a:ea typeface="微软雅黑" panose="020B0503020204020204" pitchFamily="34" charset="-122"/>
                <a:sym typeface="Arial" panose="020B0604020202020204"/>
              </a:rPr>
              <a:t>更好实现各区域优势互补、错位发展、同频共振，整体</a:t>
            </a:r>
            <a:endParaRPr lang="en-US" altLang="zh-CN" sz="2800" b="1" dirty="0" smtClean="0">
              <a:solidFill>
                <a:prstClr val="black"/>
              </a:solidFill>
              <a:latin typeface="Arial" panose="020B0604020202020204"/>
              <a:ea typeface="微软雅黑" panose="020B0503020204020204" pitchFamily="34" charset="-122"/>
              <a:sym typeface="Arial" panose="020B0604020202020204"/>
            </a:endParaRPr>
          </a:p>
          <a:p>
            <a:pPr>
              <a:lnSpc>
                <a:spcPct val="150000"/>
              </a:lnSpc>
            </a:pPr>
            <a:r>
              <a:rPr lang="zh-CN" altLang="en-US" sz="2800" b="1" dirty="0" smtClean="0">
                <a:solidFill>
                  <a:prstClr val="black"/>
                </a:solidFill>
                <a:latin typeface="Arial" panose="020B0604020202020204"/>
                <a:ea typeface="微软雅黑" panose="020B0503020204020204" pitchFamily="34" charset="-122"/>
                <a:sym typeface="Arial" panose="020B0604020202020204"/>
              </a:rPr>
              <a:t>提升全省综合实力。</a:t>
            </a:r>
            <a:endParaRPr lang="zh-CN" altLang="en-US" sz="2400" dirty="0" smtClean="0">
              <a:solidFill>
                <a:prstClr val="black"/>
              </a:solidFill>
              <a:latin typeface="Arial" panose="020B0604020202020204"/>
              <a:ea typeface="微软雅黑" panose="020B0503020204020204" pitchFamily="34" charset="-122"/>
              <a:sym typeface="Arial" panose="020B0604020202020204"/>
            </a:endParaRPr>
          </a:p>
        </p:txBody>
      </p:sp>
      <p:sp>
        <p:nvSpPr>
          <p:cNvPr id="4" name="矩形 3"/>
          <p:cNvSpPr/>
          <p:nvPr/>
        </p:nvSpPr>
        <p:spPr>
          <a:xfrm>
            <a:off x="627934" y="297937"/>
            <a:ext cx="7890510" cy="954107"/>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重点问题一：</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构建</a:t>
            </a: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一干多支、五区协同</a:t>
            </a: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区域发展新格局</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肘形连接符 6"/>
          <p:cNvCxnSpPr/>
          <p:nvPr/>
        </p:nvCxnSpPr>
        <p:spPr>
          <a:xfrm>
            <a:off x="978473" y="1325015"/>
            <a:ext cx="1633728" cy="86563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441643" y="2184562"/>
            <a:ext cx="28102" cy="372985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445536" y="5381083"/>
            <a:ext cx="5340486" cy="606128"/>
          </a:xfrm>
          <a:prstGeom prst="rect">
            <a:avLst/>
          </a:prstGeom>
          <a:ln>
            <a:solidFill>
              <a:srgbClr val="C00000"/>
            </a:solidFill>
          </a:ln>
        </p:spPr>
        <p:txBody>
          <a:bodyPr wrap="square">
            <a:spAutoFit/>
          </a:bodyPr>
          <a:lstStyle/>
          <a:p>
            <a:pPr marL="342900" lvl="0" indent="-342900" algn="just">
              <a:lnSpc>
                <a:spcPct val="130000"/>
              </a:lnSpc>
              <a:buClr>
                <a:srgbClr val="C00000"/>
              </a:buClr>
            </a:pPr>
            <a:r>
              <a:rPr lang="zh-CN" altLang="zh-CN" sz="2800" b="1" dirty="0" smtClean="0">
                <a:solidFill>
                  <a:prstClr val="black"/>
                </a:solidFill>
                <a:latin typeface="Arial" panose="020B0604020202020204"/>
                <a:ea typeface="微软雅黑" panose="020B0503020204020204" pitchFamily="34" charset="-122"/>
                <a:sym typeface="Arial" panose="020B0604020202020204"/>
              </a:rPr>
              <a:t>事关四川发展全局的战略性问题</a:t>
            </a:r>
            <a:endParaRPr lang="en-US" altLang="zh-CN" sz="2800" b="1" dirty="0" smtClean="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01724" y="2028320"/>
            <a:ext cx="9424416" cy="4573560"/>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大力实施全面开放合作战略，加快构建立体全面开放格局，努力走在西部全面开发开放前列</a:t>
            </a:r>
            <a:endParaRPr lang="zh-CN" altLang="zh-CN" sz="2800" dirty="0" smtClean="0">
              <a:latin typeface="Arial" panose="020B0604020202020204"/>
              <a:ea typeface="微软雅黑" panose="020B0503020204020204" pitchFamily="34" charset="-122"/>
              <a:sym typeface="Arial" panose="020B0604020202020204"/>
            </a:endParaRPr>
          </a:p>
          <a:p>
            <a:pPr lvl="0" indent="0" algn="just">
              <a:lnSpc>
                <a:spcPct val="130000"/>
              </a:lnSpc>
              <a:buClr>
                <a:srgbClr val="C00000"/>
              </a:buClr>
              <a:buFont typeface="Wingdings" panose="05000000000000000000" pitchFamily="2" charset="2"/>
              <a:buNone/>
            </a:pPr>
            <a:r>
              <a:rPr lang="en-US" altLang="zh-CN" sz="2800" b="1" dirty="0" smtClean="0">
                <a:latin typeface="微软雅黑" panose="020B0503020204020204" pitchFamily="34" charset="-122"/>
                <a:ea typeface="微软雅黑" panose="020B0503020204020204" pitchFamily="34" charset="-122"/>
                <a:sym typeface="Arial" panose="020B0604020202020204"/>
              </a:rPr>
              <a:t>   </a:t>
            </a:r>
            <a:r>
              <a:rPr lang="en-US" altLang="zh-CN" sz="2800" dirty="0" smtClean="0">
                <a:latin typeface="Arial" panose="020B0604020202020204"/>
                <a:ea typeface="微软雅黑" panose="020B0503020204020204" pitchFamily="34" charset="-122"/>
                <a:sym typeface="Arial" panose="020B0604020202020204"/>
              </a:rPr>
              <a:t>——</a:t>
            </a:r>
            <a:r>
              <a:rPr lang="zh-CN" altLang="en-US" sz="2800" dirty="0" smtClean="0">
                <a:latin typeface="Arial" panose="020B0604020202020204"/>
                <a:ea typeface="微软雅黑" panose="020B0503020204020204" pitchFamily="34" charset="-122"/>
                <a:sym typeface="Arial" panose="020B0604020202020204"/>
              </a:rPr>
              <a:t>西向：中欧班列连接欧洲</a:t>
            </a:r>
            <a:r>
              <a:rPr lang="en-US" altLang="zh-CN" sz="2800" dirty="0" smtClean="0">
                <a:latin typeface="Arial" panose="020B0604020202020204"/>
                <a:ea typeface="微软雅黑" panose="020B0503020204020204" pitchFamily="34" charset="-122"/>
                <a:sym typeface="Arial" panose="020B0604020202020204"/>
              </a:rPr>
              <a:t>14</a:t>
            </a:r>
            <a:r>
              <a:rPr lang="zh-CN" altLang="en-US" sz="2800" dirty="0" smtClean="0">
                <a:latin typeface="Arial" panose="020B0604020202020204"/>
                <a:ea typeface="微软雅黑" panose="020B0503020204020204" pitchFamily="34" charset="-122"/>
                <a:sym typeface="Arial" panose="020B0604020202020204"/>
              </a:rPr>
              <a:t>个国际节点城市</a:t>
            </a:r>
            <a:endParaRPr lang="zh-CN" altLang="en-US" sz="2800" dirty="0" smtClean="0">
              <a:latin typeface="Arial" panose="020B0604020202020204"/>
              <a:ea typeface="微软雅黑" panose="020B0503020204020204" pitchFamily="34" charset="-122"/>
              <a:sym typeface="Arial" panose="020B0604020202020204"/>
            </a:endParaRPr>
          </a:p>
          <a:p>
            <a:pPr lvl="0" indent="0" algn="just">
              <a:lnSpc>
                <a:spcPct val="130000"/>
              </a:lnSpc>
              <a:buClr>
                <a:srgbClr val="C00000"/>
              </a:buClr>
              <a:buFont typeface="Wingdings" panose="05000000000000000000" pitchFamily="2" charset="2"/>
              <a:buNone/>
            </a:pPr>
            <a:r>
              <a:rPr lang="en-US" altLang="zh-CN" sz="2800" dirty="0" smtClean="0">
                <a:latin typeface="Arial" panose="020B0604020202020204"/>
                <a:ea typeface="微软雅黑" panose="020B0503020204020204" pitchFamily="34" charset="-122"/>
                <a:sym typeface="Arial" panose="020B0604020202020204"/>
              </a:rPr>
              <a:t>   ——</a:t>
            </a:r>
            <a:r>
              <a:rPr lang="zh-CN" altLang="en-US" sz="2800" dirty="0" smtClean="0">
                <a:latin typeface="Arial" panose="020B0604020202020204"/>
                <a:ea typeface="微软雅黑" panose="020B0503020204020204" pitchFamily="34" charset="-122"/>
                <a:sym typeface="Arial" panose="020B0604020202020204"/>
              </a:rPr>
              <a:t>北向：中蒙俄经济走廊建设</a:t>
            </a:r>
            <a:endParaRPr lang="zh-CN" altLang="en-US" sz="2800" dirty="0" smtClean="0">
              <a:latin typeface="Arial" panose="020B0604020202020204"/>
              <a:ea typeface="微软雅黑" panose="020B0503020204020204" pitchFamily="34" charset="-122"/>
              <a:sym typeface="Arial" panose="020B0604020202020204"/>
            </a:endParaRPr>
          </a:p>
          <a:p>
            <a:pPr lvl="0" indent="0" algn="just">
              <a:lnSpc>
                <a:spcPct val="130000"/>
              </a:lnSpc>
              <a:buClr>
                <a:srgbClr val="C00000"/>
              </a:buClr>
              <a:buFont typeface="Wingdings" panose="05000000000000000000" pitchFamily="2" charset="2"/>
              <a:buNone/>
            </a:pPr>
            <a:r>
              <a:rPr lang="en-US" altLang="zh-CN" sz="2800" dirty="0" smtClean="0">
                <a:latin typeface="Arial" panose="020B0604020202020204"/>
                <a:ea typeface="微软雅黑" panose="020B0503020204020204" pitchFamily="34" charset="-122"/>
                <a:sym typeface="Arial" panose="020B0604020202020204"/>
              </a:rPr>
              <a:t>   ——</a:t>
            </a:r>
            <a:r>
              <a:rPr lang="zh-CN" altLang="en-US" sz="2800" dirty="0" smtClean="0">
                <a:latin typeface="Arial" panose="020B0604020202020204"/>
                <a:ea typeface="微软雅黑" panose="020B0503020204020204" pitchFamily="34" charset="-122"/>
                <a:sym typeface="Arial" panose="020B0604020202020204"/>
              </a:rPr>
              <a:t>东向：东部沿海地区、港澳台地区</a:t>
            </a:r>
            <a:endParaRPr lang="zh-CN" altLang="en-US" sz="2800" dirty="0" smtClean="0">
              <a:latin typeface="Arial" panose="020B0604020202020204"/>
              <a:ea typeface="微软雅黑" panose="020B0503020204020204" pitchFamily="34" charset="-122"/>
              <a:sym typeface="Arial" panose="020B0604020202020204"/>
            </a:endParaRPr>
          </a:p>
          <a:p>
            <a:pPr lvl="0" indent="0" algn="just">
              <a:lnSpc>
                <a:spcPct val="130000"/>
              </a:lnSpc>
              <a:buClr>
                <a:srgbClr val="C00000"/>
              </a:buClr>
              <a:buFont typeface="Wingdings" panose="05000000000000000000" pitchFamily="2" charset="2"/>
              <a:buNone/>
            </a:pPr>
            <a:r>
              <a:rPr lang="en-US" altLang="zh-CN" sz="2800" dirty="0" smtClean="0">
                <a:latin typeface="Arial" panose="020B0604020202020204"/>
                <a:ea typeface="微软雅黑" panose="020B0503020204020204" pitchFamily="34" charset="-122"/>
                <a:sym typeface="Arial" panose="020B0604020202020204"/>
              </a:rPr>
              <a:t>   ——</a:t>
            </a:r>
            <a:r>
              <a:rPr lang="zh-CN" altLang="en-US" sz="2800" dirty="0" smtClean="0">
                <a:latin typeface="Arial" panose="020B0604020202020204"/>
                <a:ea typeface="微软雅黑" panose="020B0503020204020204" pitchFamily="34" charset="-122"/>
                <a:sym typeface="Arial" panose="020B0604020202020204"/>
              </a:rPr>
              <a:t>南向：南亚和东南亚有超过</a:t>
            </a:r>
            <a:r>
              <a:rPr lang="en-US" altLang="zh-CN" sz="2800" dirty="0" smtClean="0">
                <a:latin typeface="Arial" panose="020B0604020202020204"/>
                <a:ea typeface="微软雅黑" panose="020B0503020204020204" pitchFamily="34" charset="-122"/>
                <a:sym typeface="Arial" panose="020B0604020202020204"/>
              </a:rPr>
              <a:t>23</a:t>
            </a:r>
            <a:r>
              <a:rPr lang="zh-CN" altLang="en-US" sz="2800" dirty="0" smtClean="0">
                <a:latin typeface="Arial" panose="020B0604020202020204"/>
                <a:ea typeface="微软雅黑" panose="020B0503020204020204" pitchFamily="34" charset="-122"/>
                <a:sym typeface="Arial" panose="020B0604020202020204"/>
              </a:rPr>
              <a:t>亿人口的巨大市场</a:t>
            </a:r>
            <a:endParaRPr lang="zh-CN"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a:lnSpc>
                <a:spcPct val="130000"/>
              </a:lnSpc>
              <a:buClr>
                <a:srgbClr val="C00000"/>
              </a:buClr>
            </a:pPr>
            <a:endParaRPr lang="zh-CN" altLang="en-US" sz="2800" b="1" dirty="0">
              <a:latin typeface="Arial" panose="020B0604020202020204"/>
              <a:ea typeface="微软雅黑" panose="020B0503020204020204" pitchFamily="34" charset="-122"/>
              <a:sym typeface="Arial" panose="020B0604020202020204"/>
            </a:endParaRPr>
          </a:p>
        </p:txBody>
      </p:sp>
      <p:sp>
        <p:nvSpPr>
          <p:cNvPr id="4" name="矩形 3"/>
          <p:cNvSpPr/>
          <p:nvPr/>
        </p:nvSpPr>
        <p:spPr>
          <a:xfrm>
            <a:off x="997585" y="657860"/>
            <a:ext cx="10481053" cy="954107"/>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重点问题二：</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实施全面开放合作战略</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形成</a:t>
            </a: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四向拓展、全域开放</a:t>
            </a: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立体全面开放新态势</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肘形连接符 6"/>
          <p:cNvCxnSpPr/>
          <p:nvPr/>
        </p:nvCxnSpPr>
        <p:spPr>
          <a:xfrm>
            <a:off x="1056294" y="1733577"/>
            <a:ext cx="1633728" cy="86563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469745" y="2184562"/>
            <a:ext cx="1081" cy="36033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286665" y="5676250"/>
            <a:ext cx="6011029" cy="523220"/>
          </a:xfrm>
          <a:prstGeom prst="rect">
            <a:avLst/>
          </a:prstGeom>
          <a:ln>
            <a:solidFill>
              <a:srgbClr val="C00000"/>
            </a:solidFill>
          </a:ln>
        </p:spPr>
        <p:txBody>
          <a:bodyPr wrap="square">
            <a:spAutoFit/>
          </a:bodyPr>
          <a:lstStyle/>
          <a:p>
            <a:pPr algn="ctr"/>
            <a:r>
              <a:rPr lang="zh-CN" altLang="zh-CN" sz="2800" b="1" dirty="0" smtClean="0">
                <a:latin typeface="微软雅黑" panose="020B0503020204020204" pitchFamily="34" charset="-122"/>
                <a:ea typeface="微软雅黑" panose="020B0503020204020204" pitchFamily="34" charset="-122"/>
              </a:rPr>
              <a:t>四川对外开放格局的总体谋划</a:t>
            </a:r>
            <a:endParaRPr lang="zh-CN" altLang="en-US" sz="2800" b="1" dirty="0" smtClean="0">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60090" y="1814311"/>
            <a:ext cx="9424416" cy="2893100"/>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高铁建设是我省构建现代综合交通运输体系的突出</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短板</a:t>
            </a:r>
            <a:r>
              <a:rPr lang="en-US" altLang="zh-CN" sz="2800" dirty="0" smtClean="0">
                <a:latin typeface="Arial" panose="020B0604020202020204"/>
                <a:ea typeface="微软雅黑" panose="020B0503020204020204" pitchFamily="34" charset="-122"/>
                <a:sym typeface="Arial" panose="020B0604020202020204"/>
              </a:rPr>
              <a:t>”</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重点推进</a:t>
            </a:r>
            <a:r>
              <a:rPr lang="zh-CN" altLang="zh-CN" sz="2800" b="1" dirty="0" smtClean="0">
                <a:latin typeface="Arial" panose="020B0604020202020204"/>
                <a:ea typeface="微软雅黑" panose="020B0503020204020204" pitchFamily="34" charset="-122"/>
                <a:sym typeface="Arial" panose="020B0604020202020204"/>
              </a:rPr>
              <a:t>成都经自贡至宜宾</a:t>
            </a:r>
            <a:r>
              <a:rPr lang="zh-CN" altLang="zh-CN" sz="2800" dirty="0" smtClean="0">
                <a:latin typeface="Arial" panose="020B0604020202020204"/>
                <a:ea typeface="微软雅黑" panose="020B0503020204020204" pitchFamily="34" charset="-122"/>
                <a:sym typeface="Arial" panose="020B0604020202020204"/>
              </a:rPr>
              <a:t>和</a:t>
            </a:r>
            <a:r>
              <a:rPr lang="zh-CN" altLang="zh-CN" sz="2800" b="1" dirty="0" smtClean="0">
                <a:latin typeface="Arial" panose="020B0604020202020204"/>
                <a:ea typeface="微软雅黑" panose="020B0503020204020204" pitchFamily="34" charset="-122"/>
                <a:sym typeface="Arial" panose="020B0604020202020204"/>
              </a:rPr>
              <a:t>成都经南充至达州</a:t>
            </a:r>
            <a:r>
              <a:rPr lang="zh-CN" altLang="zh-CN" sz="2800" dirty="0" smtClean="0">
                <a:latin typeface="Arial" panose="020B0604020202020204"/>
                <a:ea typeface="微软雅黑" panose="020B0503020204020204" pitchFamily="34" charset="-122"/>
                <a:sym typeface="Arial" panose="020B0604020202020204"/>
              </a:rPr>
              <a:t>两条</a:t>
            </a:r>
            <a:r>
              <a:rPr lang="en-US" altLang="zh-CN" sz="2800" dirty="0" smtClean="0">
                <a:latin typeface="Arial" panose="020B0604020202020204"/>
                <a:ea typeface="微软雅黑" panose="020B0503020204020204" pitchFamily="34" charset="-122"/>
                <a:sym typeface="Arial" panose="020B0604020202020204"/>
              </a:rPr>
              <a:t>350</a:t>
            </a:r>
            <a:r>
              <a:rPr lang="zh-CN" altLang="zh-CN" sz="2800" dirty="0" smtClean="0">
                <a:latin typeface="Arial" panose="020B0604020202020204"/>
                <a:ea typeface="微软雅黑" panose="020B0503020204020204" pitchFamily="34" charset="-122"/>
                <a:sym typeface="Arial" panose="020B0604020202020204"/>
              </a:rPr>
              <a:t>公里时速的高速铁路建设</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这一决策与我省实施</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一干多支</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发展战略和突出南向、提升东向开放战略重点相一致</a:t>
            </a:r>
            <a:endParaRPr lang="zh-CN" altLang="en-US" sz="2800" dirty="0" smtClean="0">
              <a:latin typeface="Arial" panose="020B0604020202020204"/>
              <a:ea typeface="微软雅黑" panose="020B0503020204020204" pitchFamily="34" charset="-122"/>
              <a:sym typeface="Arial" panose="020B0604020202020204"/>
            </a:endParaRPr>
          </a:p>
        </p:txBody>
      </p:sp>
      <p:sp>
        <p:nvSpPr>
          <p:cNvPr id="4" name="矩形 3"/>
          <p:cNvSpPr/>
          <p:nvPr/>
        </p:nvSpPr>
        <p:spPr>
          <a:xfrm>
            <a:off x="997585" y="657860"/>
            <a:ext cx="7446024" cy="954107"/>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重点问题三：</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突破高铁瓶颈打造现代化立体交通运输体系</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肘形连接符 6"/>
          <p:cNvCxnSpPr/>
          <p:nvPr/>
        </p:nvCxnSpPr>
        <p:spPr>
          <a:xfrm>
            <a:off x="1056294" y="1733577"/>
            <a:ext cx="1633728" cy="86563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469745" y="2184562"/>
            <a:ext cx="20536" cy="26889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18808" y="4996938"/>
            <a:ext cx="11673192" cy="1052596"/>
          </a:xfrm>
          <a:prstGeom prst="rect">
            <a:avLst/>
          </a:prstGeom>
          <a:ln>
            <a:solidFill>
              <a:srgbClr val="C00000"/>
            </a:solidFill>
          </a:ln>
        </p:spPr>
        <p:txBody>
          <a:bodyPr wrap="square">
            <a:spAutoFit/>
          </a:bodyPr>
          <a:lstStyle/>
          <a:p>
            <a:pPr marL="342900" lvl="0" indent="-342900">
              <a:lnSpc>
                <a:spcPct val="130000"/>
              </a:lnSpc>
              <a:buClr>
                <a:srgbClr val="C00000"/>
              </a:buClr>
            </a:pPr>
            <a:r>
              <a:rPr lang="en-US" altLang="zh-CN" sz="2400" b="1" dirty="0" smtClean="0">
                <a:solidFill>
                  <a:prstClr val="black"/>
                </a:solidFill>
                <a:latin typeface="Arial" panose="020B0604020202020204"/>
                <a:ea typeface="微软雅黑" panose="020B0503020204020204" pitchFamily="34" charset="-122"/>
                <a:sym typeface="Arial" panose="020B0604020202020204"/>
              </a:rPr>
              <a:t>6</a:t>
            </a:r>
            <a:r>
              <a:rPr lang="zh-CN" altLang="zh-CN" sz="2400" b="1" dirty="0" smtClean="0">
                <a:solidFill>
                  <a:prstClr val="black"/>
                </a:solidFill>
                <a:latin typeface="Arial" panose="020B0604020202020204"/>
                <a:ea typeface="微软雅黑" panose="020B0503020204020204" pitchFamily="34" charset="-122"/>
                <a:sym typeface="Arial" panose="020B0604020202020204"/>
              </a:rPr>
              <a:t>至</a:t>
            </a:r>
            <a:r>
              <a:rPr lang="en-US" altLang="zh-CN" sz="2400" b="1" dirty="0" smtClean="0">
                <a:solidFill>
                  <a:prstClr val="black"/>
                </a:solidFill>
                <a:latin typeface="Arial" panose="020B0604020202020204"/>
                <a:ea typeface="微软雅黑" panose="020B0503020204020204" pitchFamily="34" charset="-122"/>
                <a:sym typeface="Arial" panose="020B0604020202020204"/>
              </a:rPr>
              <a:t>8</a:t>
            </a:r>
            <a:r>
              <a:rPr lang="zh-CN" altLang="zh-CN" sz="2400" b="1" dirty="0" smtClean="0">
                <a:solidFill>
                  <a:prstClr val="black"/>
                </a:solidFill>
                <a:latin typeface="Arial" panose="020B0604020202020204"/>
                <a:ea typeface="微软雅黑" panose="020B0503020204020204" pitchFamily="34" charset="-122"/>
                <a:sym typeface="Arial" panose="020B0604020202020204"/>
              </a:rPr>
              <a:t>小时</a:t>
            </a:r>
            <a:r>
              <a:rPr lang="zh-CN" altLang="zh-CN" sz="2400" dirty="0" smtClean="0">
                <a:solidFill>
                  <a:prstClr val="black"/>
                </a:solidFill>
                <a:latin typeface="Arial" panose="020B0604020202020204"/>
                <a:ea typeface="微软雅黑" panose="020B0503020204020204" pitchFamily="34" charset="-122"/>
                <a:sym typeface="Arial" panose="020B0604020202020204"/>
              </a:rPr>
              <a:t>可直达京津冀、长三角、粤港澳大湾区三大全国经济中心及北部湾经济区</a:t>
            </a:r>
            <a:r>
              <a:rPr lang="zh-CN" altLang="en-US" sz="2400" dirty="0" smtClean="0">
                <a:solidFill>
                  <a:prstClr val="black"/>
                </a:solidFill>
                <a:latin typeface="Arial" panose="020B0604020202020204"/>
                <a:ea typeface="微软雅黑" panose="020B0503020204020204" pitchFamily="34" charset="-122"/>
                <a:sym typeface="Arial" panose="020B0604020202020204"/>
              </a:rPr>
              <a:t>；</a:t>
            </a:r>
            <a:endParaRPr lang="en-US" altLang="zh-CN" sz="2400" dirty="0" smtClean="0">
              <a:solidFill>
                <a:prstClr val="black"/>
              </a:solidFill>
              <a:latin typeface="Arial" panose="020B0604020202020204"/>
              <a:ea typeface="微软雅黑" panose="020B0503020204020204" pitchFamily="34" charset="-122"/>
              <a:sym typeface="Arial" panose="020B0604020202020204"/>
            </a:endParaRPr>
          </a:p>
          <a:p>
            <a:pPr marL="342900" lvl="0" indent="-342900">
              <a:lnSpc>
                <a:spcPct val="130000"/>
              </a:lnSpc>
              <a:buClr>
                <a:srgbClr val="C00000"/>
              </a:buClr>
            </a:pPr>
            <a:r>
              <a:rPr lang="en-US" altLang="zh-CN" sz="2400" b="1" dirty="0" smtClean="0">
                <a:solidFill>
                  <a:prstClr val="black"/>
                </a:solidFill>
                <a:latin typeface="Arial" panose="020B0604020202020204"/>
                <a:ea typeface="微软雅黑" panose="020B0503020204020204" pitchFamily="34" charset="-122"/>
                <a:sym typeface="Arial" panose="020B0604020202020204"/>
              </a:rPr>
              <a:t>3</a:t>
            </a:r>
            <a:r>
              <a:rPr lang="zh-CN" altLang="zh-CN" sz="2400" b="1" dirty="0" smtClean="0">
                <a:solidFill>
                  <a:prstClr val="black"/>
                </a:solidFill>
                <a:latin typeface="Arial" panose="020B0604020202020204"/>
                <a:ea typeface="微软雅黑" panose="020B0503020204020204" pitchFamily="34" charset="-122"/>
                <a:sym typeface="Arial" panose="020B0604020202020204"/>
              </a:rPr>
              <a:t>至</a:t>
            </a:r>
            <a:r>
              <a:rPr lang="en-US" altLang="zh-CN" sz="2400" b="1" dirty="0" smtClean="0">
                <a:solidFill>
                  <a:prstClr val="black"/>
                </a:solidFill>
                <a:latin typeface="Arial" panose="020B0604020202020204"/>
                <a:ea typeface="微软雅黑" panose="020B0503020204020204" pitchFamily="34" charset="-122"/>
                <a:sym typeface="Arial" panose="020B0604020202020204"/>
              </a:rPr>
              <a:t>4</a:t>
            </a:r>
            <a:r>
              <a:rPr lang="zh-CN" altLang="zh-CN" sz="2400" b="1" dirty="0" smtClean="0">
                <a:solidFill>
                  <a:prstClr val="black"/>
                </a:solidFill>
                <a:latin typeface="Arial" panose="020B0604020202020204"/>
                <a:ea typeface="微软雅黑" panose="020B0503020204020204" pitchFamily="34" charset="-122"/>
                <a:sym typeface="Arial" panose="020B0604020202020204"/>
              </a:rPr>
              <a:t>小时</a:t>
            </a:r>
            <a:r>
              <a:rPr lang="zh-CN" altLang="zh-CN" sz="2400" dirty="0" smtClean="0">
                <a:solidFill>
                  <a:prstClr val="black"/>
                </a:solidFill>
                <a:latin typeface="Arial" panose="020B0604020202020204"/>
                <a:ea typeface="微软雅黑" panose="020B0503020204020204" pitchFamily="34" charset="-122"/>
                <a:sym typeface="Arial" panose="020B0604020202020204"/>
              </a:rPr>
              <a:t>可直达西安、郑州、武汉、贵阳、昆明等中西部经济中心城市</a:t>
            </a:r>
            <a:endParaRPr lang="zh-CN" altLang="en-US" sz="2400" dirty="0" smtClean="0">
              <a:solidFill>
                <a:prstClr val="black"/>
              </a:solidFill>
              <a:latin typeface="Arial" panose="020B0604020202020204"/>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3314" y="1707307"/>
            <a:ext cx="10224779" cy="3453253"/>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推动高质量发展必须把发展经济的着力点放在</a:t>
            </a:r>
            <a:r>
              <a:rPr lang="zh-CN" altLang="zh-CN" sz="2800" b="1" dirty="0" smtClean="0">
                <a:latin typeface="Arial" panose="020B0604020202020204"/>
                <a:ea typeface="微软雅黑" panose="020B0503020204020204" pitchFamily="34" charset="-122"/>
                <a:sym typeface="Arial" panose="020B0604020202020204"/>
              </a:rPr>
              <a:t>实体经济</a:t>
            </a:r>
            <a:r>
              <a:rPr lang="zh-CN" altLang="zh-CN" sz="2800" dirty="0" smtClean="0">
                <a:latin typeface="Arial" panose="020B0604020202020204"/>
                <a:ea typeface="微软雅黑" panose="020B0503020204020204" pitchFamily="34" charset="-122"/>
                <a:sym typeface="Arial" panose="020B0604020202020204"/>
              </a:rPr>
              <a:t>上</a:t>
            </a:r>
            <a:endParaRPr lang="zh-CN"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坚持以</a:t>
            </a:r>
            <a:r>
              <a:rPr lang="zh-CN" altLang="zh-CN" sz="2800" b="1" dirty="0" smtClean="0">
                <a:latin typeface="Arial" panose="020B0604020202020204"/>
                <a:ea typeface="微软雅黑" panose="020B0503020204020204" pitchFamily="34" charset="-122"/>
                <a:sym typeface="Arial" panose="020B0604020202020204"/>
              </a:rPr>
              <a:t>供给侧结构性改革</a:t>
            </a:r>
            <a:r>
              <a:rPr lang="zh-CN" altLang="zh-CN" sz="2800" dirty="0" smtClean="0">
                <a:latin typeface="Arial" panose="020B0604020202020204"/>
                <a:ea typeface="微软雅黑" panose="020B0503020204020204" pitchFamily="34" charset="-122"/>
                <a:sym typeface="Arial" panose="020B0604020202020204"/>
              </a:rPr>
              <a:t>为</a:t>
            </a:r>
            <a:r>
              <a:rPr lang="zh-CN" altLang="zh-CN" sz="2800" b="1" dirty="0" smtClean="0">
                <a:latin typeface="Arial" panose="020B0604020202020204"/>
                <a:ea typeface="微软雅黑" panose="020B0503020204020204" pitchFamily="34" charset="-122"/>
                <a:sym typeface="Arial" panose="020B0604020202020204"/>
              </a:rPr>
              <a:t>主线</a:t>
            </a:r>
            <a:r>
              <a:rPr lang="zh-CN" altLang="zh-CN" sz="2800" dirty="0" smtClean="0">
                <a:latin typeface="Arial" panose="020B0604020202020204"/>
                <a:ea typeface="微软雅黑" panose="020B0503020204020204" pitchFamily="34" charset="-122"/>
                <a:sym typeface="Arial" panose="020B0604020202020204"/>
              </a:rPr>
              <a:t>，加快推动产业转型升级</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把特色优势产业和战略性新兴产业作为</a:t>
            </a:r>
            <a:r>
              <a:rPr lang="zh-CN" altLang="zh-CN" sz="2800" b="1" dirty="0" smtClean="0">
                <a:latin typeface="Arial" panose="020B0604020202020204"/>
                <a:ea typeface="微软雅黑" panose="020B0503020204020204" pitchFamily="34" charset="-122"/>
                <a:sym typeface="Arial" panose="020B0604020202020204"/>
              </a:rPr>
              <a:t>主攻方向</a:t>
            </a:r>
            <a:r>
              <a:rPr lang="zh-CN" altLang="zh-CN" sz="2800" dirty="0" smtClean="0">
                <a:latin typeface="Arial" panose="020B0604020202020204"/>
                <a:ea typeface="微软雅黑" panose="020B0503020204020204" pitchFamily="34" charset="-122"/>
                <a:sym typeface="Arial" panose="020B0604020202020204"/>
              </a:rPr>
              <a:t>，培育壮大具有较强竞争力的大企业大集团，形成现代产业体系的主要支撑</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发展现代经济，尤其需要</a:t>
            </a:r>
            <a:r>
              <a:rPr lang="zh-CN" altLang="zh-CN" sz="2800" b="1" dirty="0" smtClean="0">
                <a:latin typeface="Arial" panose="020B0604020202020204"/>
                <a:ea typeface="微软雅黑" panose="020B0503020204020204" pitchFamily="34" charset="-122"/>
                <a:sym typeface="Arial" panose="020B0604020202020204"/>
              </a:rPr>
              <a:t>加大改革力度</a:t>
            </a:r>
            <a:r>
              <a:rPr lang="zh-CN" altLang="zh-CN" sz="2800" dirty="0" smtClean="0">
                <a:latin typeface="Arial" panose="020B0604020202020204"/>
                <a:ea typeface="微软雅黑" panose="020B0503020204020204" pitchFamily="34" charset="-122"/>
                <a:sym typeface="Arial" panose="020B0604020202020204"/>
              </a:rPr>
              <a:t>，充分发挥市场在资源配置中的决定性作用，更好发挥政府作用</a:t>
            </a:r>
            <a:endParaRPr lang="zh-CN" altLang="en-US" sz="2800" dirty="0" smtClean="0">
              <a:latin typeface="Arial" panose="020B0604020202020204"/>
              <a:ea typeface="微软雅黑" panose="020B0503020204020204" pitchFamily="34" charset="-122"/>
              <a:sym typeface="Arial" panose="020B0604020202020204"/>
            </a:endParaRPr>
          </a:p>
        </p:txBody>
      </p:sp>
      <p:sp>
        <p:nvSpPr>
          <p:cNvPr id="4" name="矩形 3"/>
          <p:cNvSpPr/>
          <p:nvPr/>
        </p:nvSpPr>
        <p:spPr>
          <a:xfrm>
            <a:off x="968401" y="706499"/>
            <a:ext cx="8846807" cy="523220"/>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重点问题四：</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构建具有四川特色优势的现代产业体系</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肘形连接符 6"/>
          <p:cNvCxnSpPr/>
          <p:nvPr/>
        </p:nvCxnSpPr>
        <p:spPr>
          <a:xfrm rot="16200000" flipH="1">
            <a:off x="-403697" y="2718879"/>
            <a:ext cx="3463045" cy="554477"/>
          </a:xfrm>
          <a:prstGeom prst="bentConnector3">
            <a:avLst>
              <a:gd name="adj1" fmla="val 17135"/>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67837" y="5314014"/>
            <a:ext cx="9860605" cy="830997"/>
          </a:xfrm>
          <a:prstGeom prst="rect">
            <a:avLst/>
          </a:prstGeom>
          <a:ln>
            <a:solidFill>
              <a:srgbClr val="C00000"/>
            </a:solidFill>
          </a:ln>
        </p:spPr>
        <p:txBody>
          <a:bodyPr wrap="square">
            <a:spAutoFit/>
          </a:bodyPr>
          <a:lstStyle/>
          <a:p>
            <a:r>
              <a:rPr lang="zh-CN" altLang="zh-CN" sz="2400" b="1" dirty="0" smtClean="0">
                <a:latin typeface="微软雅黑" panose="020B0503020204020204" pitchFamily="34" charset="-122"/>
                <a:ea typeface="微软雅黑" panose="020B0503020204020204" pitchFamily="34" charset="-122"/>
              </a:rPr>
              <a:t>重点发展五大万亿级支柱产业</a:t>
            </a:r>
            <a:r>
              <a:rPr lang="zh-CN" altLang="zh-CN" sz="2400" dirty="0" smtClean="0">
                <a:latin typeface="微软雅黑" panose="020B0503020204020204" pitchFamily="34" charset="-122"/>
                <a:ea typeface="微软雅黑" panose="020B0503020204020204" pitchFamily="34" charset="-122"/>
              </a:rPr>
              <a:t>，构建</a:t>
            </a:r>
            <a:r>
              <a:rPr lang="en-US" altLang="zh-CN" sz="2400" b="1" dirty="0" smtClean="0">
                <a:latin typeface="微软雅黑" panose="020B0503020204020204" pitchFamily="34" charset="-122"/>
                <a:ea typeface="微软雅黑" panose="020B0503020204020204" pitchFamily="34" charset="-122"/>
              </a:rPr>
              <a:t>“5+1”</a:t>
            </a:r>
            <a:r>
              <a:rPr lang="zh-CN" altLang="zh-CN" sz="2400" b="1" dirty="0" smtClean="0">
                <a:latin typeface="微软雅黑" panose="020B0503020204020204" pitchFamily="34" charset="-122"/>
                <a:ea typeface="微软雅黑" panose="020B0503020204020204" pitchFamily="34" charset="-122"/>
              </a:rPr>
              <a:t>产业体系</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r>
              <a:rPr lang="zh-CN" altLang="zh-CN" sz="2400" dirty="0" smtClean="0">
                <a:latin typeface="微软雅黑" panose="020B0503020204020204" pitchFamily="34" charset="-122"/>
                <a:ea typeface="微软雅黑" panose="020B0503020204020204" pitchFamily="34" charset="-122"/>
              </a:rPr>
              <a:t>电子信息、装备制造、食品饮料、先进材料、能源化工</a:t>
            </a:r>
            <a:r>
              <a:rPr lang="zh-CN" altLang="en-US" sz="2400" dirty="0" smtClean="0">
                <a:latin typeface="微软雅黑" panose="020B0503020204020204" pitchFamily="34" charset="-122"/>
                <a:ea typeface="微软雅黑" panose="020B0503020204020204" pitchFamily="34" charset="-122"/>
              </a:rPr>
              <a:t>和</a:t>
            </a:r>
            <a:r>
              <a:rPr lang="zh-CN" altLang="zh-CN" sz="2400" dirty="0" smtClean="0">
                <a:latin typeface="微软雅黑" panose="020B0503020204020204" pitchFamily="34" charset="-122"/>
                <a:ea typeface="微软雅黑" panose="020B0503020204020204" pitchFamily="34" charset="-122"/>
              </a:rPr>
              <a:t>数字经济</a:t>
            </a:r>
            <a:endParaRPr lang="zh-CN" altLang="en-US" sz="2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99487" y="1860423"/>
            <a:ext cx="9424416" cy="2893100"/>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en-US" sz="2800" dirty="0">
                <a:latin typeface="Arial" panose="020B0604020202020204"/>
                <a:ea typeface="微软雅黑" panose="020B0503020204020204" pitchFamily="34" charset="-122"/>
                <a:sym typeface="Arial" panose="020B0604020202020204"/>
              </a:rPr>
              <a:t>重点做好</a:t>
            </a:r>
            <a:r>
              <a:rPr lang="en-US" altLang="zh-CN" sz="2800" b="1" dirty="0">
                <a:latin typeface="Arial" panose="020B0604020202020204"/>
                <a:ea typeface="微软雅黑" panose="020B0503020204020204" pitchFamily="34" charset="-122"/>
                <a:sym typeface="Arial" panose="020B0604020202020204"/>
              </a:rPr>
              <a:t>“</a:t>
            </a:r>
            <a:r>
              <a:rPr lang="zh-CN" altLang="en-US" sz="2800" b="1" dirty="0">
                <a:latin typeface="Arial" panose="020B0604020202020204"/>
                <a:ea typeface="微软雅黑" panose="020B0503020204020204" pitchFamily="34" charset="-122"/>
                <a:sym typeface="Arial" panose="020B0604020202020204"/>
              </a:rPr>
              <a:t>五篇文章</a:t>
            </a:r>
            <a:r>
              <a:rPr lang="en-US" altLang="zh-CN" sz="2800" b="1" dirty="0">
                <a:latin typeface="Arial" panose="020B0604020202020204"/>
                <a:ea typeface="微软雅黑" panose="020B0503020204020204" pitchFamily="34" charset="-122"/>
                <a:sym typeface="Arial" panose="020B0604020202020204"/>
              </a:rPr>
              <a:t>”</a:t>
            </a:r>
            <a:endParaRPr lang="en-US" altLang="zh-CN" sz="2800" b="1" dirty="0">
              <a:latin typeface="Arial" panose="020B0604020202020204"/>
              <a:ea typeface="微软雅黑" panose="020B0503020204020204" pitchFamily="34" charset="-122"/>
              <a:sym typeface="Arial" panose="020B0604020202020204"/>
            </a:endParaRPr>
          </a:p>
          <a:p>
            <a:pPr lvl="0" indent="0" algn="just">
              <a:lnSpc>
                <a:spcPct val="130000"/>
              </a:lnSpc>
              <a:buClr>
                <a:srgbClr val="C00000"/>
              </a:buClr>
              <a:buFont typeface="Wingdings" panose="05000000000000000000" pitchFamily="2" charset="2"/>
              <a:buNone/>
            </a:pPr>
            <a:r>
              <a:rPr lang="zh-CN" altLang="en-US" sz="2800" dirty="0">
                <a:latin typeface="Arial" panose="020B0604020202020204"/>
                <a:ea typeface="微软雅黑" panose="020B0503020204020204" pitchFamily="34" charset="-122"/>
                <a:sym typeface="Arial" panose="020B0604020202020204"/>
              </a:rPr>
              <a:t>   产业振兴、人才振兴、文化振兴、生态振兴、组织振兴</a:t>
            </a:r>
            <a:endParaRPr lang="zh-CN" altLang="en-US" sz="2800" dirty="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en-US" sz="2800" dirty="0" smtClean="0">
                <a:latin typeface="Arial" panose="020B0604020202020204"/>
                <a:ea typeface="微软雅黑" panose="020B0503020204020204" pitchFamily="34" charset="-122"/>
                <a:sym typeface="Arial" panose="020B0604020202020204"/>
              </a:rPr>
              <a:t>既要</a:t>
            </a:r>
            <a:r>
              <a:rPr lang="zh-CN" altLang="en-US" sz="2800" dirty="0">
                <a:latin typeface="Arial" panose="020B0604020202020204"/>
                <a:ea typeface="微软雅黑" panose="020B0503020204020204" pitchFamily="34" charset="-122"/>
                <a:sym typeface="Arial" panose="020B0604020202020204"/>
              </a:rPr>
              <a:t>尽力而为，又要</a:t>
            </a:r>
            <a:r>
              <a:rPr lang="zh-CN" altLang="en-US" sz="2800" dirty="0" smtClean="0">
                <a:latin typeface="Arial" panose="020B0604020202020204"/>
                <a:ea typeface="微软雅黑" panose="020B0503020204020204" pitchFamily="34" charset="-122"/>
                <a:sym typeface="Arial" panose="020B0604020202020204"/>
              </a:rPr>
              <a:t>量力而行</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推进</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美丽四川</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宜居乡村</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农村人居环境整治</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推动川酒振兴，提升</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六朵金花</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品牌辨识度和影响力</a:t>
            </a:r>
            <a:r>
              <a:rPr lang="zh-CN" altLang="zh-CN" sz="2800" dirty="0" smtClean="0"/>
              <a:t>。</a:t>
            </a:r>
            <a:endParaRPr lang="zh-CN" altLang="en-US" sz="2800" dirty="0">
              <a:latin typeface="Arial" panose="020B0604020202020204"/>
              <a:ea typeface="微软雅黑" panose="020B0503020204020204" pitchFamily="34" charset="-122"/>
              <a:sym typeface="Arial" panose="020B0604020202020204"/>
            </a:endParaRPr>
          </a:p>
        </p:txBody>
      </p:sp>
      <p:sp>
        <p:nvSpPr>
          <p:cNvPr id="4" name="矩形 3"/>
          <p:cNvSpPr/>
          <p:nvPr/>
        </p:nvSpPr>
        <p:spPr>
          <a:xfrm>
            <a:off x="1025525" y="833120"/>
            <a:ext cx="9344160" cy="523220"/>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重点问题五：如何抓好</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乡村振兴、脱贫攻坚和改善民生</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2499360" y="4928235"/>
            <a:ext cx="7283450" cy="829945"/>
          </a:xfrm>
          <a:prstGeom prst="rect">
            <a:avLst/>
          </a:prstGeom>
          <a:solidFill>
            <a:schemeClr val="bg1"/>
          </a:solidFill>
          <a:ln w="19050">
            <a:solidFill>
              <a:srgbClr val="C00000"/>
            </a:solidFill>
          </a:ln>
        </p:spPr>
        <p:txBody>
          <a:bodyPr wrap="square">
            <a:spAutoFit/>
          </a:bodyPr>
          <a:lstStyle/>
          <a:p>
            <a:r>
              <a:rPr lang="zh-CN" altLang="en-US" sz="2400" dirty="0">
                <a:latin typeface="微软雅黑" panose="020B0503020204020204" pitchFamily="34" charset="-122"/>
                <a:ea typeface="微软雅黑" panose="020B0503020204020204" pitchFamily="34" charset="-122"/>
              </a:rPr>
              <a:t>四川与浙江</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竹产业现象</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种植面积多</a:t>
            </a:r>
            <a:r>
              <a:rPr lang="en-US" altLang="zh-CN" sz="2400" dirty="0">
                <a:latin typeface="微软雅黑" panose="020B0503020204020204" pitchFamily="34" charset="-122"/>
                <a:ea typeface="微软雅黑" panose="020B0503020204020204" pitchFamily="34" charset="-122"/>
              </a:rPr>
              <a:t>500</a:t>
            </a:r>
            <a:r>
              <a:rPr lang="zh-CN" altLang="en-US" sz="2400" dirty="0">
                <a:latin typeface="微软雅黑" panose="020B0503020204020204" pitchFamily="34" charset="-122"/>
                <a:ea typeface="微软雅黑" panose="020B0503020204020204" pitchFamily="34" charset="-122"/>
              </a:rPr>
              <a:t>万亩，实现产值少</a:t>
            </a:r>
            <a:r>
              <a:rPr lang="en-US" altLang="zh-CN" sz="2400" dirty="0">
                <a:latin typeface="微软雅黑" panose="020B0503020204020204" pitchFamily="34" charset="-122"/>
                <a:ea typeface="微软雅黑" panose="020B0503020204020204" pitchFamily="34" charset="-122"/>
              </a:rPr>
              <a:t>150</a:t>
            </a:r>
            <a:r>
              <a:rPr lang="zh-CN" altLang="en-US" sz="2400" dirty="0">
                <a:latin typeface="微软雅黑" panose="020B0503020204020204" pitchFamily="34" charset="-122"/>
                <a:ea typeface="微软雅黑" panose="020B0503020204020204" pitchFamily="34" charset="-122"/>
              </a:rPr>
              <a:t>亿元</a:t>
            </a:r>
            <a:endParaRPr lang="zh-CN" altLang="en-US" sz="2400" dirty="0">
              <a:latin typeface="微软雅黑" panose="020B0503020204020204" pitchFamily="34" charset="-122"/>
              <a:ea typeface="微软雅黑" panose="020B0503020204020204" pitchFamily="34" charset="-122"/>
            </a:endParaRPr>
          </a:p>
        </p:txBody>
      </p:sp>
      <p:cxnSp>
        <p:nvCxnSpPr>
          <p:cNvPr id="7" name="肘形连接符 6"/>
          <p:cNvCxnSpPr/>
          <p:nvPr/>
        </p:nvCxnSpPr>
        <p:spPr>
          <a:xfrm>
            <a:off x="1231392" y="1645920"/>
            <a:ext cx="1633728" cy="86563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499360" y="1985010"/>
            <a:ext cx="24384" cy="25481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23903" y="1648941"/>
            <a:ext cx="9424416" cy="2893100"/>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zh-CN" sz="2800" dirty="0" smtClean="0">
                <a:latin typeface="微软雅黑" panose="020B0503020204020204" pitchFamily="34" charset="-122"/>
                <a:ea typeface="微软雅黑" panose="020B0503020204020204" pitchFamily="34" charset="-122"/>
              </a:rPr>
              <a:t>四川历史文化、红色文化、民族文化资源富集，推动文化繁荣兴盛、建设文化强省有独特优势</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微软雅黑" panose="020B0503020204020204" pitchFamily="34" charset="-122"/>
                <a:ea typeface="微软雅黑" panose="020B0503020204020204" pitchFamily="34" charset="-122"/>
              </a:rPr>
              <a:t>经济强省建设有利于文化强省建设</a:t>
            </a:r>
            <a:endParaRPr lang="en-US" altLang="zh-CN" sz="2800" dirty="0" smtClean="0">
              <a:latin typeface="微软雅黑" panose="020B0503020204020204" pitchFamily="34" charset="-122"/>
              <a:ea typeface="微软雅黑" panose="020B0503020204020204" pitchFamily="34" charset="-122"/>
            </a:endParaRPr>
          </a:p>
          <a:p>
            <a:pPr marL="342900" lvl="0" indent="-342900" algn="just">
              <a:lnSpc>
                <a:spcPct val="130000"/>
              </a:lnSpc>
              <a:buClr>
                <a:srgbClr val="C00000"/>
              </a:buClr>
            </a:pP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文化强省建设又会促进经济强省建设</a:t>
            </a:r>
            <a:endParaRPr lang="en-US" altLang="zh-CN" sz="2800" dirty="0" smtClean="0">
              <a:latin typeface="微软雅黑" panose="020B0503020204020204" pitchFamily="34" charset="-122"/>
              <a:ea typeface="微软雅黑" panose="020B0503020204020204" pitchFamily="34" charset="-122"/>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微软雅黑" panose="020B0503020204020204" pitchFamily="34" charset="-122"/>
                <a:ea typeface="微软雅黑" panose="020B0503020204020204" pitchFamily="34" charset="-122"/>
              </a:rPr>
              <a:t>文化产业发展壮大是文化强省建设的重要标志</a:t>
            </a:r>
            <a:endParaRPr lang="zh-CN" altLang="en-US" sz="2800" dirty="0">
              <a:latin typeface="微软雅黑" panose="020B0503020204020204" pitchFamily="34" charset="-122"/>
              <a:ea typeface="微软雅黑" panose="020B0503020204020204" pitchFamily="34" charset="-122"/>
              <a:sym typeface="Arial" panose="020B0604020202020204"/>
            </a:endParaRPr>
          </a:p>
        </p:txBody>
      </p:sp>
      <p:sp>
        <p:nvSpPr>
          <p:cNvPr id="4" name="矩形 3"/>
          <p:cNvSpPr/>
          <p:nvPr/>
        </p:nvSpPr>
        <p:spPr>
          <a:xfrm>
            <a:off x="900307" y="891324"/>
            <a:ext cx="9265097" cy="523220"/>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重点问题六：</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推动巴蜀文化繁荣发展加快建设文化强省</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肘形连接符 6"/>
          <p:cNvCxnSpPr/>
          <p:nvPr/>
        </p:nvCxnSpPr>
        <p:spPr>
          <a:xfrm>
            <a:off x="1143843" y="1470931"/>
            <a:ext cx="1633728" cy="86563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469745" y="2184562"/>
            <a:ext cx="10160" cy="29622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23091" y="4863169"/>
            <a:ext cx="11468909" cy="954107"/>
          </a:xfrm>
          <a:prstGeom prst="rect">
            <a:avLst/>
          </a:prstGeom>
          <a:solidFill>
            <a:schemeClr val="bg1"/>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党的十九大：</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没有高度的文化自信，没有文化的繁荣兴盛，就没有中华民族伟大复兴</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69816" y="1639214"/>
            <a:ext cx="9300651" cy="4573560"/>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zh-CN" sz="2800" dirty="0" smtClean="0">
                <a:latin typeface="微软雅黑" panose="020B0503020204020204" pitchFamily="34" charset="-122"/>
                <a:ea typeface="微软雅黑" panose="020B0503020204020204" pitchFamily="34" charset="-122"/>
                <a:sym typeface="Arial" panose="020B0604020202020204"/>
              </a:rPr>
              <a:t>必须认真践行绿水青山就是金山银山的理念，坚定把生态文明建设作为</a:t>
            </a:r>
            <a:r>
              <a:rPr lang="zh-CN" altLang="zh-CN" sz="2800" b="1" dirty="0" smtClean="0">
                <a:latin typeface="微软雅黑" panose="020B0503020204020204" pitchFamily="34" charset="-122"/>
                <a:ea typeface="微软雅黑" panose="020B0503020204020204" pitchFamily="34" charset="-122"/>
                <a:sym typeface="Arial" panose="020B0604020202020204"/>
              </a:rPr>
              <a:t>战略工程</a:t>
            </a:r>
            <a:r>
              <a:rPr lang="zh-CN" altLang="zh-CN" sz="2800" dirty="0" smtClean="0">
                <a:latin typeface="微软雅黑" panose="020B0503020204020204" pitchFamily="34" charset="-122"/>
                <a:ea typeface="微软雅黑" panose="020B0503020204020204" pitchFamily="34" charset="-122"/>
                <a:sym typeface="Arial" panose="020B0604020202020204"/>
              </a:rPr>
              <a:t>来抓</a:t>
            </a:r>
            <a:endParaRPr lang="zh-CN" altLang="zh-CN" sz="2800" dirty="0" smtClean="0">
              <a:latin typeface="微软雅黑" panose="020B0503020204020204" pitchFamily="34" charset="-122"/>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微软雅黑" panose="020B0503020204020204" pitchFamily="34" charset="-122"/>
                <a:ea typeface="微软雅黑" panose="020B0503020204020204" pitchFamily="34" charset="-122"/>
                <a:sym typeface="Arial" panose="020B0604020202020204"/>
              </a:rPr>
              <a:t>在全省发起污染防治</a:t>
            </a:r>
            <a:r>
              <a:rPr lang="en-US" altLang="zh-CN" sz="2800" dirty="0" smtClean="0">
                <a:latin typeface="微软雅黑" panose="020B0503020204020204" pitchFamily="34" charset="-122"/>
                <a:ea typeface="微软雅黑" panose="020B0503020204020204" pitchFamily="34" charset="-122"/>
                <a:sym typeface="Arial" panose="020B0604020202020204"/>
              </a:rPr>
              <a:t>“</a:t>
            </a:r>
            <a:r>
              <a:rPr lang="zh-CN" altLang="zh-CN" sz="2800" b="1" dirty="0" smtClean="0">
                <a:latin typeface="微软雅黑" panose="020B0503020204020204" pitchFamily="34" charset="-122"/>
                <a:ea typeface="微软雅黑" panose="020B0503020204020204" pitchFamily="34" charset="-122"/>
                <a:sym typeface="Arial" panose="020B0604020202020204"/>
              </a:rPr>
              <a:t>八大战役</a:t>
            </a:r>
            <a:r>
              <a:rPr lang="en-US" altLang="zh-CN" sz="2800" dirty="0" smtClean="0">
                <a:latin typeface="微软雅黑" panose="020B0503020204020204" pitchFamily="34" charset="-122"/>
                <a:ea typeface="微软雅黑" panose="020B0503020204020204" pitchFamily="34" charset="-122"/>
                <a:sym typeface="Arial" panose="020B0604020202020204"/>
              </a:rPr>
              <a:t>”</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微软雅黑" panose="020B0503020204020204" pitchFamily="34" charset="-122"/>
                <a:ea typeface="微软雅黑" panose="020B0503020204020204" pitchFamily="34" charset="-122"/>
                <a:sym typeface="Arial" panose="020B0604020202020204"/>
              </a:rPr>
              <a:t>各级领导干部要自觉做到</a:t>
            </a:r>
            <a:r>
              <a:rPr lang="en-US" altLang="zh-CN" sz="2800" dirty="0" smtClean="0">
                <a:latin typeface="微软雅黑" panose="020B0503020204020204" pitchFamily="34" charset="-122"/>
                <a:ea typeface="微软雅黑" panose="020B0503020204020204" pitchFamily="34" charset="-122"/>
                <a:sym typeface="Arial" panose="020B0604020202020204"/>
              </a:rPr>
              <a:t>“</a:t>
            </a:r>
            <a:r>
              <a:rPr lang="zh-CN" altLang="zh-CN" sz="2800" b="1" dirty="0" smtClean="0">
                <a:latin typeface="微软雅黑" panose="020B0503020204020204" pitchFamily="34" charset="-122"/>
                <a:ea typeface="微软雅黑" panose="020B0503020204020204" pitchFamily="34" charset="-122"/>
                <a:sym typeface="Arial" panose="020B0604020202020204"/>
              </a:rPr>
              <a:t>四不</a:t>
            </a:r>
            <a:r>
              <a:rPr lang="en-US" altLang="zh-CN" sz="2800" b="1" dirty="0" smtClean="0">
                <a:latin typeface="微软雅黑" panose="020B0503020204020204" pitchFamily="34" charset="-122"/>
                <a:ea typeface="微软雅黑" panose="020B0503020204020204" pitchFamily="34" charset="-122"/>
                <a:sym typeface="Arial" panose="020B0604020202020204"/>
              </a:rPr>
              <a:t>”</a:t>
            </a:r>
            <a:r>
              <a:rPr lang="zh-CN" altLang="en-US" sz="2800" dirty="0" smtClean="0">
                <a:latin typeface="微软雅黑" panose="020B0503020204020204" pitchFamily="34" charset="-122"/>
                <a:ea typeface="微软雅黑" panose="020B0503020204020204" pitchFamily="34" charset="-122"/>
                <a:sym typeface="Arial" panose="020B0604020202020204"/>
              </a:rPr>
              <a:t>：</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a:p>
            <a:pPr marL="342900" lvl="0" indent="-342900" algn="just">
              <a:lnSpc>
                <a:spcPct val="130000"/>
              </a:lnSpc>
              <a:buClr>
                <a:srgbClr val="C00000"/>
              </a:buClr>
            </a:pPr>
            <a:r>
              <a:rPr lang="en-US" altLang="zh-CN" sz="2800" dirty="0" smtClean="0">
                <a:latin typeface="微软雅黑" panose="020B0503020204020204" pitchFamily="34" charset="-122"/>
                <a:ea typeface="微软雅黑" panose="020B0503020204020204" pitchFamily="34" charset="-122"/>
                <a:sym typeface="Arial" panose="020B0604020202020204"/>
              </a:rPr>
              <a:t> ——</a:t>
            </a:r>
            <a:r>
              <a:rPr lang="zh-CN" altLang="zh-CN" sz="2800" dirty="0" smtClean="0">
                <a:latin typeface="微软雅黑" panose="020B0503020204020204" pitchFamily="34" charset="-122"/>
                <a:ea typeface="微软雅黑" panose="020B0503020204020204" pitchFamily="34" charset="-122"/>
                <a:sym typeface="Arial" panose="020B0604020202020204"/>
              </a:rPr>
              <a:t>不因多年积累的问题而推责</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a:p>
            <a:pPr marL="342900" lvl="0" indent="-342900" algn="just">
              <a:lnSpc>
                <a:spcPct val="130000"/>
              </a:lnSpc>
              <a:buClr>
                <a:srgbClr val="C00000"/>
              </a:buClr>
            </a:pPr>
            <a:r>
              <a:rPr lang="en-US" altLang="zh-CN" sz="2800" dirty="0" smtClean="0">
                <a:latin typeface="微软雅黑" panose="020B0503020204020204" pitchFamily="34" charset="-122"/>
                <a:ea typeface="微软雅黑" panose="020B0503020204020204" pitchFamily="34" charset="-122"/>
                <a:sym typeface="Arial" panose="020B0604020202020204"/>
              </a:rPr>
              <a:t> ——</a:t>
            </a:r>
            <a:r>
              <a:rPr lang="zh-CN" altLang="zh-CN" sz="2800" dirty="0" smtClean="0">
                <a:latin typeface="微软雅黑" panose="020B0503020204020204" pitchFamily="34" charset="-122"/>
                <a:ea typeface="微软雅黑" panose="020B0503020204020204" pitchFamily="34" charset="-122"/>
                <a:sym typeface="Arial" panose="020B0604020202020204"/>
              </a:rPr>
              <a:t>不因涉及复杂利益而回避</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a:p>
            <a:pPr marL="342900" lvl="0" indent="-342900" algn="just">
              <a:lnSpc>
                <a:spcPct val="130000"/>
              </a:lnSpc>
              <a:buClr>
                <a:srgbClr val="C00000"/>
              </a:buClr>
            </a:pPr>
            <a:r>
              <a:rPr lang="en-US" altLang="zh-CN" sz="2800" dirty="0" smtClean="0">
                <a:latin typeface="微软雅黑" panose="020B0503020204020204" pitchFamily="34" charset="-122"/>
                <a:ea typeface="微软雅黑" panose="020B0503020204020204" pitchFamily="34" charset="-122"/>
                <a:sym typeface="Arial" panose="020B0604020202020204"/>
              </a:rPr>
              <a:t> ——</a:t>
            </a:r>
            <a:r>
              <a:rPr lang="zh-CN" altLang="zh-CN" sz="2800" dirty="0" smtClean="0">
                <a:latin typeface="微软雅黑" panose="020B0503020204020204" pitchFamily="34" charset="-122"/>
                <a:ea typeface="微软雅黑" panose="020B0503020204020204" pitchFamily="34" charset="-122"/>
                <a:sym typeface="Arial" panose="020B0604020202020204"/>
              </a:rPr>
              <a:t>不因可能造成一些经济损失、付出一定代价而退缩</a:t>
            </a:r>
            <a:endParaRPr lang="en-US" altLang="zh-CN" sz="2800" dirty="0" smtClean="0">
              <a:latin typeface="微软雅黑" panose="020B0503020204020204" pitchFamily="34" charset="-122"/>
              <a:ea typeface="微软雅黑" panose="020B0503020204020204" pitchFamily="34" charset="-122"/>
              <a:sym typeface="Arial" panose="020B0604020202020204"/>
            </a:endParaRPr>
          </a:p>
          <a:p>
            <a:pPr marL="342900" lvl="0" indent="-342900" algn="just">
              <a:lnSpc>
                <a:spcPct val="130000"/>
              </a:lnSpc>
              <a:buClr>
                <a:srgbClr val="C00000"/>
              </a:buClr>
            </a:pPr>
            <a:r>
              <a:rPr lang="en-US" altLang="zh-CN" sz="2800" dirty="0" smtClean="0">
                <a:latin typeface="微软雅黑" panose="020B0503020204020204" pitchFamily="34" charset="-122"/>
                <a:ea typeface="微软雅黑" panose="020B0503020204020204" pitchFamily="34" charset="-122"/>
                <a:sym typeface="Arial" panose="020B0604020202020204"/>
              </a:rPr>
              <a:t> ——</a:t>
            </a:r>
            <a:r>
              <a:rPr lang="zh-CN" altLang="zh-CN" sz="2800" dirty="0" smtClean="0">
                <a:latin typeface="微软雅黑" panose="020B0503020204020204" pitchFamily="34" charset="-122"/>
                <a:ea typeface="微软雅黑" panose="020B0503020204020204" pitchFamily="34" charset="-122"/>
                <a:sym typeface="Arial" panose="020B0604020202020204"/>
              </a:rPr>
              <a:t>不因需要较长时间治理方能见效而延缓</a:t>
            </a:r>
            <a:endParaRPr lang="zh-CN" altLang="en-US" sz="2800" b="1" dirty="0">
              <a:latin typeface="微软雅黑" panose="020B0503020204020204" pitchFamily="34" charset="-122"/>
              <a:ea typeface="微软雅黑" panose="020B0503020204020204" pitchFamily="34" charset="-122"/>
              <a:sym typeface="Arial" panose="020B0604020202020204"/>
            </a:endParaRPr>
          </a:p>
        </p:txBody>
      </p:sp>
      <p:sp>
        <p:nvSpPr>
          <p:cNvPr id="4" name="矩形 3"/>
          <p:cNvSpPr/>
          <p:nvPr/>
        </p:nvSpPr>
        <p:spPr>
          <a:xfrm>
            <a:off x="997585" y="657860"/>
            <a:ext cx="6064696" cy="523220"/>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重点问题七：</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筑牢长江上游生态屏障</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肘形连接符 6"/>
          <p:cNvCxnSpPr/>
          <p:nvPr/>
        </p:nvCxnSpPr>
        <p:spPr>
          <a:xfrm>
            <a:off x="1381328" y="1303506"/>
            <a:ext cx="1376789" cy="1344341"/>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505215" y="2420274"/>
            <a:ext cx="3119338" cy="2554545"/>
          </a:xfrm>
          <a:prstGeom prst="rect">
            <a:avLst/>
          </a:prstGeom>
          <a:ln w="19050">
            <a:solidFill>
              <a:srgbClr val="C00000"/>
            </a:solidFill>
          </a:ln>
        </p:spPr>
        <p:txBody>
          <a:bodyPr wrap="square">
            <a:spAutoFit/>
          </a:bodyPr>
          <a:lstStyle/>
          <a:p>
            <a:r>
              <a:rPr lang="zh-CN" altLang="zh-CN" sz="2000" dirty="0" smtClean="0">
                <a:latin typeface="微软雅黑" panose="020B0503020204020204" pitchFamily="34" charset="-122"/>
                <a:ea typeface="微软雅黑" panose="020B0503020204020204" pitchFamily="34" charset="-122"/>
              </a:rPr>
              <a:t>蓝天保卫战</a:t>
            </a:r>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城市黑臭水体治理</a:t>
            </a:r>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长江保护修复</a:t>
            </a:r>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水源地保护</a:t>
            </a:r>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农业农村污染治理</a:t>
            </a:r>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碧水保卫战</a:t>
            </a:r>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环保基础设施建设攻坚</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散乱污</a:t>
            </a: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企业整治攻坚</a:t>
            </a:r>
            <a:endParaRPr lang="zh-CN" altLang="en-US" sz="2000" dirty="0">
              <a:latin typeface="微软雅黑" panose="020B0503020204020204" pitchFamily="34" charset="-122"/>
              <a:ea typeface="微软雅黑" panose="020B0503020204020204" pitchFamily="34" charset="-122"/>
            </a:endParaRPr>
          </a:p>
        </p:txBody>
      </p:sp>
      <p:cxnSp>
        <p:nvCxnSpPr>
          <p:cNvPr id="11" name="肘形连接符 10"/>
          <p:cNvCxnSpPr/>
          <p:nvPr/>
        </p:nvCxnSpPr>
        <p:spPr>
          <a:xfrm rot="10800000" flipV="1">
            <a:off x="6624536" y="2431914"/>
            <a:ext cx="1955260" cy="856033"/>
          </a:xfrm>
          <a:prstGeom prst="bentConnector3">
            <a:avLst>
              <a:gd name="adj1" fmla="val 28109"/>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左大括号 12"/>
          <p:cNvSpPr/>
          <p:nvPr/>
        </p:nvSpPr>
        <p:spPr>
          <a:xfrm>
            <a:off x="2675106" y="1857983"/>
            <a:ext cx="181907" cy="1634247"/>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12772" y="1884807"/>
            <a:ext cx="10420732" cy="3453253"/>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en-US" sz="2800" b="1" dirty="0" smtClean="0">
                <a:sym typeface="Arial" panose="020B0604020202020204"/>
              </a:rPr>
              <a:t>以</a:t>
            </a:r>
            <a:r>
              <a:rPr lang="zh-CN" altLang="zh-CN" sz="2800" b="1" dirty="0" smtClean="0">
                <a:sym typeface="Arial" panose="020B0604020202020204"/>
              </a:rPr>
              <a:t>防止发生系统性风险为底线</a:t>
            </a:r>
            <a:endParaRPr lang="zh-CN" altLang="en-US" sz="2800" b="1"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b="1" dirty="0" smtClean="0"/>
              <a:t>防范化解金融</a:t>
            </a:r>
            <a:r>
              <a:rPr lang="zh-CN" altLang="en-US" sz="2800" b="1" dirty="0" smtClean="0"/>
              <a:t>风险</a:t>
            </a:r>
            <a:endParaRPr lang="en-US" altLang="zh-CN" sz="2800" b="1" dirty="0" smtClean="0"/>
          </a:p>
          <a:p>
            <a:pPr marL="342900" lvl="0" indent="-342900" algn="just">
              <a:lnSpc>
                <a:spcPct val="130000"/>
              </a:lnSpc>
              <a:buClr>
                <a:srgbClr val="C00000"/>
              </a:buClr>
              <a:buFont typeface="Wingdings" panose="05000000000000000000" pitchFamily="2" charset="2"/>
              <a:buChar char="n"/>
            </a:pPr>
            <a:r>
              <a:rPr lang="zh-CN" altLang="zh-CN" sz="2800" b="1" dirty="0" smtClean="0"/>
              <a:t>防范化解地方债务风险</a:t>
            </a:r>
            <a:endParaRPr lang="en-US" altLang="zh-CN" sz="2800" b="1" dirty="0" smtClean="0"/>
          </a:p>
          <a:p>
            <a:pPr marL="342900" lvl="0" indent="-342900" algn="just">
              <a:lnSpc>
                <a:spcPct val="130000"/>
              </a:lnSpc>
              <a:buClr>
                <a:srgbClr val="C00000"/>
              </a:buClr>
            </a:pPr>
            <a:r>
              <a:rPr lang="en-US" altLang="zh-CN" sz="2800" b="1" dirty="0" smtClean="0"/>
              <a:t>   </a:t>
            </a:r>
            <a:r>
              <a:rPr lang="en-US" altLang="zh-CN" sz="2800" dirty="0" smtClean="0">
                <a:latin typeface="Arial" panose="020B0604020202020204"/>
                <a:ea typeface="微软雅黑" panose="020B0503020204020204" pitchFamily="34" charset="-122"/>
                <a:sym typeface="Arial" panose="020B0604020202020204"/>
              </a:rPr>
              <a:t>——</a:t>
            </a:r>
            <a:r>
              <a:rPr lang="zh-CN" altLang="zh-CN" sz="2800" dirty="0" smtClean="0">
                <a:latin typeface="Arial" panose="020B0604020202020204"/>
                <a:ea typeface="微软雅黑" panose="020B0503020204020204" pitchFamily="34" charset="-122"/>
                <a:sym typeface="Arial" panose="020B0604020202020204"/>
              </a:rPr>
              <a:t>严格控制地方债务特别是隐性债务增量</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pPr>
            <a:r>
              <a:rPr lang="en-US" altLang="zh-CN" sz="2800" dirty="0" smtClean="0">
                <a:latin typeface="Arial" panose="020B0604020202020204"/>
                <a:ea typeface="微软雅黑" panose="020B0503020204020204" pitchFamily="34" charset="-122"/>
                <a:sym typeface="Arial" panose="020B0604020202020204"/>
              </a:rPr>
              <a:t>   ——</a:t>
            </a:r>
            <a:r>
              <a:rPr lang="zh-CN" altLang="zh-CN" sz="2800" dirty="0" smtClean="0">
                <a:latin typeface="Arial" panose="020B0604020202020204"/>
                <a:ea typeface="微软雅黑" panose="020B0503020204020204" pitchFamily="34" charset="-122"/>
                <a:sym typeface="Arial" panose="020B0604020202020204"/>
              </a:rPr>
              <a:t>有序化解存量债务</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pPr>
            <a:r>
              <a:rPr lang="en-US" altLang="zh-CN" sz="2800" dirty="0" smtClean="0">
                <a:latin typeface="Arial" panose="020B0604020202020204"/>
                <a:ea typeface="微软雅黑" panose="020B0503020204020204" pitchFamily="34" charset="-122"/>
                <a:sym typeface="Arial" panose="020B0604020202020204"/>
              </a:rPr>
              <a:t>   ——</a:t>
            </a:r>
            <a:r>
              <a:rPr lang="zh-CN" altLang="zh-CN" sz="2800" dirty="0" smtClean="0">
                <a:latin typeface="Arial" panose="020B0604020202020204"/>
                <a:ea typeface="微软雅黑" panose="020B0503020204020204" pitchFamily="34" charset="-122"/>
                <a:sym typeface="Arial" panose="020B0604020202020204"/>
              </a:rPr>
              <a:t>坚决遏制不规范举债行为</a:t>
            </a:r>
            <a:endParaRPr lang="zh-CN" altLang="en-US" sz="2800" dirty="0">
              <a:latin typeface="Arial" panose="020B0604020202020204"/>
              <a:ea typeface="微软雅黑" panose="020B0503020204020204" pitchFamily="34" charset="-122"/>
              <a:sym typeface="Arial" panose="020B0604020202020204"/>
            </a:endParaRPr>
          </a:p>
        </p:txBody>
      </p:sp>
      <p:sp>
        <p:nvSpPr>
          <p:cNvPr id="4" name="矩形 3"/>
          <p:cNvSpPr/>
          <p:nvPr/>
        </p:nvSpPr>
        <p:spPr>
          <a:xfrm>
            <a:off x="531368" y="866902"/>
            <a:ext cx="5597058" cy="523220"/>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重点问题八：</a:t>
            </a:r>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防范化解重大风险</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矩形 4"/>
          <p:cNvSpPr/>
          <p:nvPr/>
        </p:nvSpPr>
        <p:spPr>
          <a:xfrm>
            <a:off x="1694053" y="5713603"/>
            <a:ext cx="5435600" cy="521970"/>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            守住底线 </a:t>
            </a:r>
            <a:endParaRPr lang="zh-CN" altLang="en-US" sz="2800" b="1" dirty="0" smtClean="0">
              <a:latin typeface="微软雅黑" panose="020B0503020204020204" pitchFamily="34" charset="-122"/>
              <a:ea typeface="微软雅黑" panose="020B0503020204020204" pitchFamily="34" charset="-122"/>
            </a:endParaRPr>
          </a:p>
        </p:txBody>
      </p:sp>
      <p:cxnSp>
        <p:nvCxnSpPr>
          <p:cNvPr id="7" name="肘形连接符 6"/>
          <p:cNvCxnSpPr/>
          <p:nvPr/>
        </p:nvCxnSpPr>
        <p:spPr>
          <a:xfrm>
            <a:off x="536448" y="1499616"/>
            <a:ext cx="1414272" cy="902208"/>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701927" y="1954784"/>
            <a:ext cx="45085" cy="38252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99360" y="1901952"/>
            <a:ext cx="8644128" cy="3449955"/>
          </a:xfrm>
          <a:prstGeom prst="rect">
            <a:avLst/>
          </a:prstGeom>
          <a:noFill/>
          <a:ln w="9525">
            <a:noFill/>
          </a:ln>
        </p:spPr>
        <p:txBody>
          <a:bodyPr wrap="square">
            <a:spAutoFit/>
          </a:bodyPr>
          <a:lstStyle/>
          <a:p>
            <a:pPr marL="342900" lvl="0" indent="-342900" algn="just">
              <a:lnSpc>
                <a:spcPct val="130000"/>
              </a:lnSpc>
              <a:buClr>
                <a:srgbClr val="C00000"/>
              </a:buClr>
              <a:buFont typeface="Wingdings" panose="05000000000000000000" pitchFamily="2" charset="2"/>
              <a:buChar char="n"/>
            </a:pPr>
            <a:r>
              <a:rPr lang="zh-CN" altLang="en-US" sz="2800" dirty="0" smtClean="0">
                <a:latin typeface="Arial" panose="020B0604020202020204"/>
                <a:ea typeface="微软雅黑" panose="020B0503020204020204" pitchFamily="34" charset="-122"/>
              </a:rPr>
              <a:t>始终</a:t>
            </a:r>
            <a:r>
              <a:rPr lang="zh-CN" altLang="en-US" sz="2800" dirty="0" smtClean="0">
                <a:latin typeface="Arial" panose="020B0604020202020204"/>
                <a:ea typeface="微软雅黑" panose="020B0503020204020204" pitchFamily="34" charset="-122"/>
                <a:sym typeface="Arial" panose="020B0604020202020204"/>
              </a:rPr>
              <a:t>把政治建设放在首位</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en-US" sz="2800" dirty="0" smtClean="0">
                <a:latin typeface="Arial" panose="020B0604020202020204"/>
                <a:ea typeface="微软雅黑" panose="020B0503020204020204" pitchFamily="34" charset="-122"/>
                <a:sym typeface="Arial" panose="020B0604020202020204"/>
              </a:rPr>
              <a:t>营造良好的政治生态必须旗帜鲜明开展反腐败斗争</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zh-CN" sz="2800" dirty="0" smtClean="0">
                <a:latin typeface="Arial" panose="020B0604020202020204"/>
                <a:ea typeface="微软雅黑" panose="020B0503020204020204" pitchFamily="34" charset="-122"/>
                <a:sym typeface="Arial" panose="020B0604020202020204"/>
              </a:rPr>
              <a:t>积极培育健康政治文化</a:t>
            </a:r>
            <a:r>
              <a:rPr lang="zh-CN" altLang="en-US" sz="2800" dirty="0" smtClean="0"/>
              <a:t>（</a:t>
            </a:r>
            <a:r>
              <a:rPr lang="zh-CN" altLang="en-US" sz="2800" dirty="0" smtClean="0">
                <a:latin typeface="Arial" panose="020B0604020202020204"/>
                <a:ea typeface="微软雅黑" panose="020B0503020204020204" pitchFamily="34" charset="-122"/>
                <a:sym typeface="Arial" panose="020B0604020202020204"/>
              </a:rPr>
              <a:t>党风正则民风淳</a:t>
            </a:r>
            <a:r>
              <a:rPr lang="zh-CN" altLang="en-US" sz="2800" dirty="0" smtClean="0"/>
              <a:t>）</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buFont typeface="Wingdings" panose="05000000000000000000" pitchFamily="2" charset="2"/>
              <a:buChar char="n"/>
            </a:pPr>
            <a:r>
              <a:rPr lang="zh-CN" altLang="en-US" sz="2800" dirty="0" smtClean="0">
                <a:latin typeface="Arial" panose="020B0604020202020204"/>
                <a:ea typeface="微软雅黑" panose="020B0503020204020204" pitchFamily="34" charset="-122"/>
                <a:sym typeface="Arial" panose="020B0604020202020204"/>
              </a:rPr>
              <a:t>选人用人是政治生态的风向标</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pPr>
            <a:r>
              <a:rPr lang="en-US" altLang="zh-CN" sz="2800" dirty="0" smtClean="0">
                <a:latin typeface="Arial" panose="020B0604020202020204"/>
                <a:ea typeface="微软雅黑" panose="020B0503020204020204" pitchFamily="34" charset="-122"/>
                <a:sym typeface="Arial" panose="020B0604020202020204"/>
              </a:rPr>
              <a:t>     ——</a:t>
            </a:r>
            <a:r>
              <a:rPr lang="zh-CN" altLang="en-US" sz="2800" dirty="0" smtClean="0">
                <a:latin typeface="Arial" panose="020B0604020202020204"/>
                <a:ea typeface="微软雅黑" panose="020B0503020204020204" pitchFamily="34" charset="-122"/>
                <a:sym typeface="Arial" panose="020B0604020202020204"/>
              </a:rPr>
              <a:t>无声的导向无形的令牌</a:t>
            </a:r>
            <a:endParaRPr lang="en-US" altLang="zh-CN" sz="2800" dirty="0" smtClean="0">
              <a:latin typeface="Arial" panose="020B0604020202020204"/>
              <a:ea typeface="微软雅黑" panose="020B0503020204020204" pitchFamily="34" charset="-122"/>
              <a:sym typeface="Arial" panose="020B0604020202020204"/>
            </a:endParaRPr>
          </a:p>
          <a:p>
            <a:pPr marL="342900" lvl="0" indent="-342900" algn="just">
              <a:lnSpc>
                <a:spcPct val="130000"/>
              </a:lnSpc>
              <a:buClr>
                <a:srgbClr val="C00000"/>
              </a:buClr>
            </a:pPr>
            <a:r>
              <a:rPr lang="en-US" altLang="zh-CN" sz="2800" dirty="0" smtClean="0">
                <a:latin typeface="Arial" panose="020B0604020202020204"/>
                <a:ea typeface="微软雅黑" panose="020B0503020204020204" pitchFamily="34" charset="-122"/>
                <a:sym typeface="Arial" panose="020B0604020202020204"/>
              </a:rPr>
              <a:t>     ——</a:t>
            </a:r>
            <a:r>
              <a:rPr lang="zh-CN" altLang="en-US" sz="2800" dirty="0" smtClean="0">
                <a:latin typeface="Arial" panose="020B0604020202020204"/>
                <a:ea typeface="微软雅黑" panose="020B0503020204020204" pitchFamily="34" charset="-122"/>
                <a:sym typeface="Arial" panose="020B0604020202020204"/>
              </a:rPr>
              <a:t>严格落实好干部标准</a:t>
            </a:r>
            <a:endParaRPr lang="zh-CN" altLang="en-US" sz="2800" dirty="0">
              <a:latin typeface="Arial" panose="020B0604020202020204"/>
              <a:ea typeface="微软雅黑" panose="020B0503020204020204" pitchFamily="34" charset="-122"/>
              <a:sym typeface="Arial" panose="020B0604020202020204"/>
            </a:endParaRPr>
          </a:p>
        </p:txBody>
      </p:sp>
      <p:sp>
        <p:nvSpPr>
          <p:cNvPr id="5" name="矩形 4"/>
          <p:cNvSpPr/>
          <p:nvPr/>
        </p:nvSpPr>
        <p:spPr>
          <a:xfrm>
            <a:off x="2378199" y="5591294"/>
            <a:ext cx="6424426" cy="583565"/>
          </a:xfrm>
          <a:prstGeom prst="rect">
            <a:avLst/>
          </a:prstGeom>
          <a:solidFill>
            <a:schemeClr val="bg1"/>
          </a:solidFill>
          <a:ln w="19050">
            <a:solidFill>
              <a:srgbClr val="C00000"/>
            </a:solidFill>
          </a:ln>
        </p:spPr>
        <p:txBody>
          <a:bodyPr wrap="square">
            <a:spAutoFit/>
          </a:bodyPr>
          <a:lstStyle/>
          <a:p>
            <a:r>
              <a:rPr lang="zh-CN" altLang="en-US" sz="3200" b="1" dirty="0" smtClean="0">
                <a:latin typeface="微软雅黑" panose="020B0503020204020204" pitchFamily="34" charset="-122"/>
                <a:ea typeface="微软雅黑" panose="020B0503020204020204" pitchFamily="34" charset="-122"/>
              </a:rPr>
              <a:t>带动全省风气和政治生态持续改善</a:t>
            </a:r>
            <a:endParaRPr lang="zh-CN" altLang="en-US" sz="3200" b="1" dirty="0">
              <a:latin typeface="微软雅黑" panose="020B0503020204020204" pitchFamily="34" charset="-122"/>
              <a:ea typeface="微软雅黑" panose="020B0503020204020204" pitchFamily="34" charset="-122"/>
            </a:endParaRPr>
          </a:p>
        </p:txBody>
      </p:sp>
      <p:cxnSp>
        <p:nvCxnSpPr>
          <p:cNvPr id="7" name="肘形连接符 6"/>
          <p:cNvCxnSpPr/>
          <p:nvPr/>
        </p:nvCxnSpPr>
        <p:spPr>
          <a:xfrm>
            <a:off x="1231392" y="1645920"/>
            <a:ext cx="1633728" cy="86563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535936" y="2097024"/>
            <a:ext cx="36576" cy="30967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97585" y="657860"/>
            <a:ext cx="7154194" cy="954107"/>
          </a:xfrm>
          <a:prstGeom prst="rect">
            <a:avLst/>
          </a:prstGeom>
          <a:solidFill>
            <a:schemeClr val="bg1"/>
          </a:solidFill>
          <a:ln w="19050">
            <a:solidFill>
              <a:srgbClr val="C00000"/>
            </a:solid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重点问题九：</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加强党的建设营造良好政治生态和发展环境</a:t>
            </a:r>
            <a:endPar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文本框 2"/>
          <p:cNvSpPr txBox="1"/>
          <p:nvPr/>
        </p:nvSpPr>
        <p:spPr>
          <a:xfrm>
            <a:off x="663808" y="1067082"/>
            <a:ext cx="11150240" cy="4641271"/>
          </a:xfrm>
          <a:prstGeom prst="rect">
            <a:avLst/>
          </a:prstGeom>
          <a:noFill/>
          <a:ln w="9525">
            <a:noFill/>
          </a:ln>
        </p:spPr>
        <p:txBody>
          <a:bodyPr wrap="square" anchor="t">
            <a:spAutoFit/>
          </a:bodyPr>
          <a:lstStyle/>
          <a:p>
            <a:pPr marL="342900" indent="-342900" algn="just">
              <a:lnSpc>
                <a:spcPct val="130000"/>
              </a:lnSpc>
              <a:spcBef>
                <a:spcPts val="2400"/>
              </a:spcBef>
              <a:buClr>
                <a:srgbClr val="C00000"/>
              </a:buClr>
              <a:buFont typeface="Wingdings" panose="05000000000000000000" pitchFamily="2" charset="2"/>
              <a:buChar char="n"/>
            </a:pPr>
            <a:r>
              <a:rPr lang="zh-CN" altLang="en-US" sz="3200" b="1" dirty="0" smtClean="0">
                <a:latin typeface="微软雅黑" panose="020B0503020204020204" pitchFamily="34" charset="-122"/>
                <a:ea typeface="微软雅黑" panose="020B0503020204020204" pitchFamily="34" charset="-122"/>
              </a:rPr>
              <a:t>“在新时代，我们党必须以党的自我革命来推动党领导人 民进行的伟大社会革命</a:t>
            </a:r>
            <a:r>
              <a:rPr lang="zh-CN" altLang="en-US" sz="3200" dirty="0" smtClean="0">
                <a:latin typeface="微软雅黑" panose="020B0503020204020204" pitchFamily="34" charset="-122"/>
                <a:ea typeface="微软雅黑" panose="020B0503020204020204" pitchFamily="34" charset="-122"/>
              </a:rPr>
              <a:t>，把党建设成为始终走在时代前列、人民衷心拥护、勇于自我革命、经得起各种风浪考验、朝气蓬勃的马克思主义执政党</a:t>
            </a:r>
            <a:r>
              <a:rPr lang="zh-CN" altLang="en-US" sz="3200" b="1" dirty="0" smtClean="0">
                <a:solidFill>
                  <a:srgbClr val="404040"/>
                </a:solidFill>
                <a:latin typeface="微软雅黑" panose="020B0503020204020204" pitchFamily="34" charset="-122"/>
                <a:ea typeface="微软雅黑" panose="020B0503020204020204" pitchFamily="34" charset="-122"/>
                <a:sym typeface="Arial" panose="020B0604020202020204"/>
              </a:rPr>
              <a:t>。”</a:t>
            </a:r>
            <a:endParaRPr lang="en-US" altLang="zh-CN" sz="3200" dirty="0" smtClean="0">
              <a:solidFill>
                <a:srgbClr val="404040"/>
              </a:solidFill>
              <a:latin typeface="微软雅黑" panose="020B0503020204020204" pitchFamily="34" charset="-122"/>
              <a:ea typeface="微软雅黑" panose="020B0503020204020204" pitchFamily="34" charset="-122"/>
              <a:sym typeface="Arial" panose="020B0604020202020204"/>
            </a:endParaRPr>
          </a:p>
          <a:p>
            <a:pPr marL="342900" indent="-342900" algn="just">
              <a:lnSpc>
                <a:spcPct val="130000"/>
              </a:lnSpc>
              <a:spcBef>
                <a:spcPts val="2400"/>
              </a:spcBef>
              <a:buClr>
                <a:srgbClr val="C00000"/>
              </a:buClr>
            </a:pPr>
            <a:r>
              <a:rPr lang="en-US" altLang="zh-CN" sz="3600" dirty="0" smtClean="0">
                <a:solidFill>
                  <a:srgbClr val="404040"/>
                </a:solidFill>
                <a:latin typeface="Arial" panose="020B0604020202020204"/>
                <a:ea typeface="微软雅黑" panose="020B0503020204020204" pitchFamily="34" charset="-122"/>
                <a:sym typeface="Arial" panose="020B0604020202020204"/>
              </a:rPr>
              <a:t>   </a:t>
            </a:r>
            <a:r>
              <a:rPr lang="en-US" altLang="zh-CN" sz="2400" dirty="0" smtClean="0">
                <a:sym typeface="Arial" panose="020B0604020202020204"/>
              </a:rPr>
              <a:t>【2018</a:t>
            </a:r>
            <a:r>
              <a:rPr lang="zh-CN" altLang="en-US" sz="2400" dirty="0" smtClean="0">
                <a:sym typeface="Arial" panose="020B0604020202020204"/>
              </a:rPr>
              <a:t>年</a:t>
            </a:r>
            <a:r>
              <a:rPr lang="en-US" altLang="zh-CN" sz="2400" dirty="0" smtClean="0"/>
              <a:t>1</a:t>
            </a:r>
            <a:r>
              <a:rPr lang="zh-CN" altLang="en-US" sz="2400" dirty="0" smtClean="0"/>
              <a:t>月</a:t>
            </a:r>
            <a:r>
              <a:rPr lang="en-US" altLang="zh-CN" sz="2400" dirty="0" smtClean="0"/>
              <a:t>5</a:t>
            </a:r>
            <a:r>
              <a:rPr lang="zh-CN" altLang="en-US" sz="2400" dirty="0" smtClean="0"/>
              <a:t>日，习近平总书记在新进中央委员会的委员、候补委员和省部级主要领导干部学习贯彻习近平新时代中国特色社会主义思想和党的十九大精神研讨班上发表重要讲话</a:t>
            </a:r>
            <a:r>
              <a:rPr lang="en-US" altLang="zh-CN" sz="2400" dirty="0" smtClean="0"/>
              <a:t>】</a:t>
            </a:r>
            <a:endParaRPr lang="zh-CN" altLang="en-US" sz="2400" dirty="0">
              <a:solidFill>
                <a:srgbClr val="404040"/>
              </a:solidFill>
              <a:latin typeface="Arial" panose="020B0604020202020204"/>
              <a:ea typeface="微软雅黑" panose="020B0503020204020204" pitchFamily="34" charset="-122"/>
              <a:sym typeface="Arial" panose="020B0604020202020204"/>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4102" y="1382496"/>
            <a:ext cx="10671242" cy="1776961"/>
          </a:xfrm>
          <a:prstGeom prst="rect">
            <a:avLst/>
          </a:prstGeom>
          <a:noFill/>
          <a:ln w="9525">
            <a:no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en-US" altLang="zh-CN"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4</a:t>
            </a:r>
            <a:r>
              <a:rPr lang="zh-CN" altLang="en-US"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月</a:t>
            </a:r>
            <a:r>
              <a:rPr lang="en-US" altLang="zh-CN"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12</a:t>
            </a:r>
            <a:r>
              <a:rPr lang="zh-CN" altLang="en-US"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日到</a:t>
            </a:r>
            <a:r>
              <a:rPr lang="en-US" altLang="zh-CN"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14</a:t>
            </a:r>
            <a:r>
              <a:rPr lang="zh-CN" altLang="en-US"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日，省委举办：“</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学习贯彻习近平总书记新时代中国特色社会主义思想和习近平总书记对四川工作重要指示精神读书班”</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pic>
        <p:nvPicPr>
          <p:cNvPr id="1032" name="Picture 8"/>
          <p:cNvPicPr>
            <a:picLocks noChangeAspect="1" noChangeArrowheads="1"/>
          </p:cNvPicPr>
          <p:nvPr/>
        </p:nvPicPr>
        <p:blipFill>
          <a:blip r:embed="rId1" cstate="print"/>
          <a:srcRect/>
          <a:stretch>
            <a:fillRect/>
          </a:stretch>
        </p:blipFill>
        <p:spPr bwMode="auto">
          <a:xfrm>
            <a:off x="5258884" y="3145536"/>
            <a:ext cx="5908987" cy="2840736"/>
          </a:xfrm>
          <a:prstGeom prst="rect">
            <a:avLst/>
          </a:prstGeom>
          <a:noFill/>
          <a:ln w="9525">
            <a:noFill/>
            <a:miter lim="800000"/>
            <a:headEnd/>
            <a:tailEnd/>
          </a:ln>
        </p:spPr>
      </p:pic>
      <p:sp>
        <p:nvSpPr>
          <p:cNvPr id="4" name="矩形 3"/>
          <p:cNvSpPr/>
          <p:nvPr/>
        </p:nvSpPr>
        <p:spPr>
          <a:xfrm>
            <a:off x="528898" y="604086"/>
            <a:ext cx="3057247" cy="584775"/>
          </a:xfrm>
          <a:prstGeom prst="rect">
            <a:avLst/>
          </a:prstGeom>
        </p:spPr>
        <p:txBody>
          <a:bodyPr wrap="none">
            <a:spAutoFit/>
          </a:bodyPr>
          <a:lstStyle/>
          <a:p>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背景材料二</a:t>
            </a: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endPar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295" y="1717675"/>
            <a:ext cx="7673340" cy="3309620"/>
          </a:xfrm>
          <a:prstGeom prst="rect">
            <a:avLst/>
          </a:prstGeom>
          <a:noFill/>
        </p:spPr>
        <p:txBody>
          <a:bodyPr wrap="square">
            <a:spAutoFit/>
          </a:bodyPr>
          <a:lstStyle/>
          <a:p>
            <a:pPr marL="342900" indent="-342900">
              <a:spcBef>
                <a:spcPct val="20000"/>
              </a:spcBef>
              <a:buClr>
                <a:schemeClr val="hlink"/>
              </a:buClr>
              <a:buSzPct val="70000"/>
              <a:buFont typeface="Wingdings" panose="05000000000000000000" pitchFamily="2" charset="2"/>
              <a:buNone/>
              <a:defRPr/>
            </a:pPr>
            <a:r>
              <a:rPr lang="zh-CN" altLang="en-US" sz="9600" b="1" dirty="0" smtClean="0">
                <a:latin typeface="楷体_GB2312" pitchFamily="1" charset="-122"/>
                <a:ea typeface="楷体_GB2312" pitchFamily="1" charset="-122"/>
              </a:rPr>
              <a:t>谢 谢 聆 听</a:t>
            </a:r>
            <a:endParaRPr lang="en-US" altLang="zh-CN" sz="9600" b="1" dirty="0" smtClean="0">
              <a:latin typeface="楷体_GB2312" pitchFamily="1" charset="-122"/>
              <a:ea typeface="楷体_GB2312" pitchFamily="1" charset="-122"/>
            </a:endParaRPr>
          </a:p>
          <a:p>
            <a:pPr marL="342900" indent="-342900">
              <a:spcBef>
                <a:spcPct val="20000"/>
              </a:spcBef>
              <a:buClr>
                <a:schemeClr val="hlink"/>
              </a:buClr>
              <a:buSzPct val="70000"/>
              <a:buFont typeface="Wingdings" panose="05000000000000000000" pitchFamily="2" charset="2"/>
              <a:buNone/>
              <a:defRPr/>
            </a:pPr>
            <a:r>
              <a:rPr lang="zh-CN" altLang="en-US" sz="9600" b="1" dirty="0" smtClean="0">
                <a:latin typeface="楷体_GB2312" pitchFamily="1" charset="-122"/>
                <a:ea typeface="楷体_GB2312" pitchFamily="1" charset="-122"/>
              </a:rPr>
              <a:t>欢 迎 指 正</a:t>
            </a:r>
            <a:endParaRPr lang="zh-CN" altLang="en-US" sz="9600" b="1" dirty="0">
              <a:latin typeface="楷体_GB2312" pitchFamily="1" charset="-122"/>
              <a:ea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5760" y="541248"/>
            <a:ext cx="11643360" cy="2977738"/>
          </a:xfrm>
          <a:prstGeom prst="rect">
            <a:avLst/>
          </a:prstGeom>
          <a:noFill/>
          <a:ln w="9525">
            <a:noFill/>
          </a:ln>
        </p:spPr>
        <p:txBody>
          <a:bodyPr wrap="square">
            <a:spAutoFit/>
          </a:bodyPr>
          <a:lstStyle/>
          <a:p>
            <a:pPr marL="342900" indent="-342900" algn="just">
              <a:lnSpc>
                <a:spcPts val="4500"/>
              </a:lnSpc>
              <a:buClr>
                <a:srgbClr val="C00000"/>
              </a:buClr>
            </a:pP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彭清华书记指出：</a:t>
            </a:r>
            <a:endParaRPr lang="en-US" altLang="zh-CN"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ts val="4500"/>
              </a:lnSpc>
              <a:buClr>
                <a:srgbClr val="C00000"/>
              </a:buClr>
              <a:buFont typeface="Wingdings" panose="05000000000000000000" pitchFamily="2" charset="2"/>
              <a:buChar char="n"/>
            </a:pPr>
            <a:r>
              <a:rPr lang="zh-CN" altLang="en-US" sz="3200" dirty="0" smtClean="0"/>
              <a:t>习近平新时代中国特色社会主义思想是当代中国的马克思主义，是引领中国特色社会主义新时代的纲领、旗帜和灵魂，涵盖改革发展稳定、内政外交国防、治党治国治军方方面面、各个领域，是由不同篇章组成的一个系统完备的科学理论体系。</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cxnSp>
        <p:nvCxnSpPr>
          <p:cNvPr id="5" name="肘形连接符 4"/>
          <p:cNvCxnSpPr/>
          <p:nvPr/>
        </p:nvCxnSpPr>
        <p:spPr>
          <a:xfrm>
            <a:off x="1304544" y="3681984"/>
            <a:ext cx="5455920" cy="1479449"/>
          </a:xfrm>
          <a:prstGeom prst="bent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文本框 2"/>
          <p:cNvSpPr txBox="1"/>
          <p:nvPr/>
        </p:nvSpPr>
        <p:spPr>
          <a:xfrm>
            <a:off x="6699504" y="3607536"/>
            <a:ext cx="3249168" cy="2400657"/>
          </a:xfrm>
          <a:prstGeom prst="rect">
            <a:avLst/>
          </a:prstGeom>
          <a:noFill/>
          <a:ln w="9525">
            <a:solidFill>
              <a:srgbClr val="C00000"/>
            </a:solidFill>
          </a:ln>
        </p:spPr>
        <p:txBody>
          <a:bodyPr wrap="square">
            <a:spAutoFit/>
          </a:bodyPr>
          <a:lstStyle/>
          <a:p>
            <a:pPr marL="342900" indent="-342900" algn="just">
              <a:lnSpc>
                <a:spcPts val="4500"/>
              </a:lnSpc>
              <a:buClr>
                <a:srgbClr val="C00000"/>
              </a:buClr>
              <a:buFont typeface="Wingdings" panose="05000000000000000000" pitchFamily="2" charset="2"/>
              <a:buChar char="n"/>
            </a:pP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“中国之问”</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ts val="4500"/>
              </a:lnSpc>
              <a:buClr>
                <a:srgbClr val="C00000"/>
              </a:buClr>
              <a:buFont typeface="Wingdings" panose="05000000000000000000" pitchFamily="2" charset="2"/>
              <a:buChar char="n"/>
            </a:pP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“时代之问”</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ts val="4500"/>
              </a:lnSpc>
              <a:buClr>
                <a:srgbClr val="C00000"/>
              </a:buClr>
              <a:buFont typeface="Wingdings" panose="05000000000000000000" pitchFamily="2" charset="2"/>
              <a:buChar char="n"/>
            </a:pP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“人民之问”</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ts val="4500"/>
              </a:lnSpc>
              <a:buClr>
                <a:srgbClr val="C00000"/>
              </a:buClr>
              <a:buFont typeface="Wingdings" panose="05000000000000000000" pitchFamily="2" charset="2"/>
              <a:buChar char="n"/>
            </a:pP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“执政之问”</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7824" y="858240"/>
            <a:ext cx="10997184" cy="3554819"/>
          </a:xfrm>
          <a:prstGeom prst="rect">
            <a:avLst/>
          </a:prstGeom>
          <a:noFill/>
          <a:ln w="9525">
            <a:noFill/>
          </a:ln>
        </p:spPr>
        <p:txBody>
          <a:bodyPr wrap="square">
            <a:spAutoFit/>
          </a:bodyPr>
          <a:lstStyle/>
          <a:p>
            <a:pPr marL="342900" indent="-342900" algn="just">
              <a:lnSpc>
                <a:spcPts val="4500"/>
              </a:lnSpc>
              <a:buClr>
                <a:srgbClr val="C00000"/>
              </a:buClr>
            </a:pPr>
            <a:r>
              <a:rPr lang="zh-CN" altLang="en-US"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彭清华书记要求：</a:t>
            </a:r>
            <a:endParaRPr lang="en-US" altLang="zh-CN" sz="3200"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marL="342900" indent="-342900" algn="just">
              <a:lnSpc>
                <a:spcPts val="4500"/>
              </a:lnSpc>
              <a:buClr>
                <a:srgbClr val="C00000"/>
              </a:buClr>
              <a:buFont typeface="Wingdings" panose="05000000000000000000" pitchFamily="2" charset="2"/>
              <a:buChar char="n"/>
            </a:pPr>
            <a:r>
              <a:rPr lang="zh-CN" altLang="en-US" sz="3200" dirty="0" smtClean="0">
                <a:latin typeface="微软雅黑" panose="020B0503020204020204" pitchFamily="34" charset="-122"/>
                <a:ea typeface="微软雅黑" panose="020B0503020204020204" pitchFamily="34" charset="-122"/>
              </a:rPr>
              <a:t>全省各级党组织和广大党员干部要从</a:t>
            </a:r>
            <a:r>
              <a:rPr lang="zh-CN" altLang="en-US" sz="3200" b="1" dirty="0" smtClean="0">
                <a:latin typeface="微软雅黑" panose="020B0503020204020204" pitchFamily="34" charset="-122"/>
                <a:ea typeface="微软雅黑" panose="020B0503020204020204" pitchFamily="34" charset="-122"/>
              </a:rPr>
              <a:t>历史和现实相贯通</a:t>
            </a:r>
            <a:r>
              <a:rPr lang="zh-CN" altLang="en-US" sz="3200" dirty="0" smtClean="0">
                <a:latin typeface="微软雅黑" panose="020B0503020204020204" pitchFamily="34" charset="-122"/>
                <a:ea typeface="微软雅黑" panose="020B0503020204020204" pitchFamily="34" charset="-122"/>
              </a:rPr>
              <a:t>、</a:t>
            </a:r>
            <a:endParaRPr lang="en-US" altLang="zh-CN" sz="32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en-US" altLang="zh-CN" sz="3200"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国际和国内相联系</a:t>
            </a:r>
            <a:r>
              <a:rPr lang="zh-CN" altLang="en-US" sz="3200"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理论和实践相结合</a:t>
            </a:r>
            <a:r>
              <a:rPr lang="zh-CN" altLang="en-US" sz="3200" dirty="0" smtClean="0">
                <a:latin typeface="微软雅黑" panose="020B0503020204020204" pitchFamily="34" charset="-122"/>
                <a:ea typeface="微软雅黑" panose="020B0503020204020204" pitchFamily="34" charset="-122"/>
              </a:rPr>
              <a:t>的角度，深入学习</a:t>
            </a:r>
            <a:endParaRPr lang="en-US" altLang="zh-CN" sz="32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领会习近平新时代中国特色社会主义思想，准确把握习近</a:t>
            </a:r>
            <a:endParaRPr lang="en-US" altLang="zh-CN" sz="32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平新时代中国特色社会主义思想“四川篇”的丰富内涵和</a:t>
            </a:r>
            <a:endParaRPr lang="en-US" altLang="zh-CN" sz="3200" dirty="0" smtClean="0">
              <a:latin typeface="微软雅黑" panose="020B0503020204020204" pitchFamily="34" charset="-122"/>
              <a:ea typeface="微软雅黑" panose="020B0503020204020204" pitchFamily="34" charset="-122"/>
            </a:endParaRPr>
          </a:p>
          <a:p>
            <a:pPr marL="342900" indent="-342900" algn="just">
              <a:lnSpc>
                <a:spcPts val="4500"/>
              </a:lnSpc>
              <a:buClr>
                <a:srgbClr val="C00000"/>
              </a:buClr>
            </a:pP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实践要求，</a:t>
            </a:r>
            <a:r>
              <a:rPr lang="zh-CN" altLang="en-US" sz="3200" b="1" dirty="0" smtClean="0">
                <a:latin typeface="微软雅黑" panose="020B0503020204020204" pitchFamily="34" charset="-122"/>
                <a:ea typeface="微软雅黑" panose="020B0503020204020204" pitchFamily="34" charset="-122"/>
              </a:rPr>
              <a:t>坚定用以统领四川各项工作</a:t>
            </a:r>
            <a:r>
              <a:rPr lang="zh-CN" altLang="en-US" sz="3200" dirty="0" smtClean="0">
                <a:latin typeface="微软雅黑" panose="020B0503020204020204" pitchFamily="34" charset="-122"/>
                <a:ea typeface="微软雅黑" panose="020B0503020204020204" pitchFamily="34" charset="-122"/>
              </a:rPr>
              <a:t>。</a:t>
            </a:r>
            <a:endPar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文本框 2"/>
          <p:cNvSpPr txBox="1"/>
          <p:nvPr/>
        </p:nvSpPr>
        <p:spPr>
          <a:xfrm>
            <a:off x="722303" y="1102750"/>
            <a:ext cx="9833504" cy="1261884"/>
          </a:xfrm>
          <a:prstGeom prst="rect">
            <a:avLst/>
          </a:prstGeom>
          <a:noFill/>
          <a:ln w="9525">
            <a:noFill/>
          </a:ln>
        </p:spPr>
        <p:txBody>
          <a:bodyPr wrap="square" anchor="t">
            <a:spAutoFit/>
          </a:bodyPr>
          <a:lstStyle/>
          <a:p>
            <a:pPr marL="342900" indent="-342900" algn="just">
              <a:spcBef>
                <a:spcPts val="2400"/>
              </a:spcBef>
              <a:buClr>
                <a:srgbClr val="C00000"/>
              </a:buClr>
              <a:buFont typeface="Wingdings" panose="05000000000000000000" pitchFamily="2" charset="2"/>
              <a:buChar char="n"/>
            </a:pPr>
            <a:r>
              <a:rPr lang="zh-CN" altLang="en-US" sz="2800" dirty="0" smtClean="0">
                <a:latin typeface="微软雅黑" panose="020B0503020204020204" pitchFamily="34" charset="-122"/>
                <a:ea typeface="微软雅黑" panose="020B0503020204020204" pitchFamily="34" charset="-122"/>
              </a:rPr>
              <a:t>为落实习近平总书记和党中央要求，省委决定在全省开展</a:t>
            </a:r>
            <a:endParaRPr lang="en-US" altLang="zh-CN" sz="2800" dirty="0" smtClean="0">
              <a:latin typeface="微软雅黑" panose="020B0503020204020204" pitchFamily="34" charset="-122"/>
              <a:ea typeface="微软雅黑" panose="020B0503020204020204" pitchFamily="34" charset="-122"/>
            </a:endParaRPr>
          </a:p>
          <a:p>
            <a:pPr marL="342900" indent="-342900" algn="just">
              <a:spcBef>
                <a:spcPts val="2400"/>
              </a:spcBef>
              <a:buClr>
                <a:srgbClr val="C00000"/>
              </a:buClr>
            </a:pPr>
            <a:r>
              <a:rPr lang="en-US" altLang="zh-CN" sz="2800"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“大学习、大讨论、大调研”</a:t>
            </a:r>
            <a:r>
              <a:rPr lang="zh-CN" altLang="en-US" sz="2800" dirty="0" smtClean="0">
                <a:latin typeface="微软雅黑" panose="020B0503020204020204" pitchFamily="34" charset="-122"/>
                <a:ea typeface="微软雅黑" panose="020B0503020204020204" pitchFamily="34" charset="-122"/>
              </a:rPr>
              <a:t>活动。</a:t>
            </a:r>
            <a:endParaRPr lang="en-US" altLang="zh-CN" sz="2800" dirty="0" smtClean="0">
              <a:latin typeface="微软雅黑" panose="020B0503020204020204" pitchFamily="34" charset="-122"/>
              <a:ea typeface="微软雅黑" panose="020B0503020204020204" pitchFamily="34" charset="-122"/>
            </a:endParaRPr>
          </a:p>
        </p:txBody>
      </p:sp>
      <p:sp>
        <p:nvSpPr>
          <p:cNvPr id="3" name="矩形 2"/>
          <p:cNvSpPr/>
          <p:nvPr/>
        </p:nvSpPr>
        <p:spPr>
          <a:xfrm>
            <a:off x="6486144" y="2491847"/>
            <a:ext cx="4437888" cy="1815882"/>
          </a:xfrm>
          <a:prstGeom prst="rect">
            <a:avLst/>
          </a:prstGeom>
          <a:ln>
            <a:solidFill>
              <a:srgbClr val="C00000"/>
            </a:solidFill>
          </a:ln>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省委将在此基础上，召开</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十一届三次全会，对谋划</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推动治蜀兴川再上新台阶</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作出安排部署</a:t>
            </a:r>
            <a:endParaRPr lang="en-US" altLang="zh-CN" sz="2800" dirty="0" smtClean="0">
              <a:latin typeface="微软雅黑" panose="020B0503020204020204" pitchFamily="34" charset="-122"/>
              <a:ea typeface="微软雅黑" panose="020B0503020204020204" pitchFamily="34" charset="-122"/>
            </a:endParaRPr>
          </a:p>
        </p:txBody>
      </p:sp>
      <p:cxnSp>
        <p:nvCxnSpPr>
          <p:cNvPr id="5" name="肘形连接符 4"/>
          <p:cNvCxnSpPr/>
          <p:nvPr/>
        </p:nvCxnSpPr>
        <p:spPr>
          <a:xfrm>
            <a:off x="1535933" y="2362136"/>
            <a:ext cx="4998720" cy="658368"/>
          </a:xfrm>
          <a:prstGeom prst="bentConnector3">
            <a:avLst>
              <a:gd name="adj1" fmla="val 72195"/>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1670304" y="2145792"/>
            <a:ext cx="12192" cy="99974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68974" y="3162684"/>
            <a:ext cx="3873714" cy="3077766"/>
          </a:xfrm>
          <a:prstGeom prst="rect">
            <a:avLst/>
          </a:prstGeom>
          <a:solidFill>
            <a:schemeClr val="accent6">
              <a:lumMod val="20000"/>
              <a:lumOff val="80000"/>
            </a:schemeClr>
          </a:solidFill>
          <a:ln w="28575">
            <a:solidFill>
              <a:srgbClr val="C00000"/>
            </a:solidFill>
          </a:ln>
        </p:spPr>
        <p:txBody>
          <a:bodyPr wrap="square" rtlCol="0">
            <a:spAutoFit/>
          </a:bodyPr>
          <a:lstStyle/>
          <a:p>
            <a:pPr lvl="0">
              <a:spcBef>
                <a:spcPts val="600"/>
              </a:spcBef>
              <a:spcAft>
                <a:spcPts val="600"/>
              </a:spcAft>
            </a:pPr>
            <a:r>
              <a:rPr lang="zh-CN" altLang="en-US" sz="2400" dirty="0" smtClean="0">
                <a:latin typeface="微软雅黑" panose="020B0503020204020204" pitchFamily="34" charset="-122"/>
                <a:ea typeface="微软雅黑" panose="020B0503020204020204" pitchFamily="34" charset="-122"/>
              </a:rPr>
              <a:t>清华书记提出五个要求：</a:t>
            </a:r>
            <a:endParaRPr lang="en-US" altLang="zh-CN" sz="2400" dirty="0" smtClean="0">
              <a:latin typeface="微软雅黑" panose="020B0503020204020204" pitchFamily="34" charset="-122"/>
              <a:ea typeface="微软雅黑" panose="020B0503020204020204" pitchFamily="34" charset="-122"/>
            </a:endParaRPr>
          </a:p>
          <a:p>
            <a:pPr lvl="0">
              <a:spcBef>
                <a:spcPts val="600"/>
              </a:spcBef>
              <a:spcAft>
                <a:spcPts val="600"/>
              </a:spcAft>
            </a:pPr>
            <a:r>
              <a:rPr lang="en-US" altLang="zh-CN" sz="2400"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领导要带头</a:t>
            </a:r>
            <a:endParaRPr lang="en-US" altLang="zh-CN" sz="2400" b="1" dirty="0" smtClean="0">
              <a:latin typeface="微软雅黑" panose="020B0503020204020204" pitchFamily="34" charset="-122"/>
              <a:ea typeface="微软雅黑" panose="020B0503020204020204" pitchFamily="34" charset="-122"/>
            </a:endParaRPr>
          </a:p>
          <a:p>
            <a:pPr>
              <a:spcBef>
                <a:spcPts val="600"/>
              </a:spcBef>
              <a:spcAft>
                <a:spcPts val="600"/>
              </a:spcAft>
            </a:pP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思想要解放</a:t>
            </a:r>
            <a:endParaRPr lang="en-US" altLang="zh-CN" sz="2400" b="1" dirty="0" smtClean="0">
              <a:latin typeface="微软雅黑" panose="020B0503020204020204" pitchFamily="34" charset="-122"/>
              <a:ea typeface="微软雅黑" panose="020B0503020204020204" pitchFamily="34" charset="-122"/>
            </a:endParaRPr>
          </a:p>
          <a:p>
            <a:pPr>
              <a:spcBef>
                <a:spcPts val="600"/>
              </a:spcBef>
              <a:spcAft>
                <a:spcPts val="600"/>
              </a:spcAft>
            </a:pP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方法要科学</a:t>
            </a:r>
            <a:endParaRPr lang="en-US" altLang="zh-CN" sz="2400" b="1" dirty="0" smtClean="0">
              <a:latin typeface="微软雅黑" panose="020B0503020204020204" pitchFamily="34" charset="-122"/>
              <a:ea typeface="微软雅黑" panose="020B0503020204020204" pitchFamily="34" charset="-122"/>
            </a:endParaRPr>
          </a:p>
          <a:p>
            <a:pPr>
              <a:spcBef>
                <a:spcPts val="600"/>
              </a:spcBef>
              <a:spcAft>
                <a:spcPts val="600"/>
              </a:spcAft>
            </a:pP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作风要务实</a:t>
            </a:r>
            <a:endParaRPr lang="en-US" altLang="zh-CN" sz="2400" b="1" dirty="0" smtClean="0">
              <a:latin typeface="微软雅黑" panose="020B0503020204020204" pitchFamily="34" charset="-122"/>
              <a:ea typeface="微软雅黑" panose="020B0503020204020204" pitchFamily="34" charset="-122"/>
            </a:endParaRPr>
          </a:p>
          <a:p>
            <a:pPr>
              <a:spcBef>
                <a:spcPts val="600"/>
              </a:spcBef>
              <a:spcAft>
                <a:spcPts val="600"/>
              </a:spcAft>
            </a:pP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氛围要浓厚</a:t>
            </a:r>
            <a:endParaRPr lang="en-US" altLang="zh-CN" sz="2400" b="1" dirty="0" smtClean="0">
              <a:latin typeface="微软雅黑" panose="020B0503020204020204" pitchFamily="34" charset="-122"/>
              <a:ea typeface="微软雅黑" panose="020B0503020204020204" pitchFamily="34" charset="-122"/>
            </a:endParaRPr>
          </a:p>
        </p:txBody>
      </p:sp>
      <p:sp>
        <p:nvSpPr>
          <p:cNvPr id="7" name="矩形 6"/>
          <p:cNvSpPr/>
          <p:nvPr/>
        </p:nvSpPr>
        <p:spPr>
          <a:xfrm>
            <a:off x="786876" y="458172"/>
            <a:ext cx="3057247" cy="584775"/>
          </a:xfrm>
          <a:prstGeom prst="rect">
            <a:avLst/>
          </a:prstGeom>
        </p:spPr>
        <p:txBody>
          <a:bodyPr wrap="none">
            <a:spAutoFit/>
          </a:bodyPr>
          <a:lstStyle/>
          <a:p>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r>
              <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背景材料三</a:t>
            </a:r>
            <a:r>
              <a:rPr lang="en-US" altLang="zh-CN"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endParaRPr lang="zh-CN" altLang="en-US" sz="3200" b="1" kern="0" dirty="0" smtClean="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p="http://schemas.openxmlformats.org/presentationml/2006/main">
  <p:tag name="MH" val="20170117161119"/>
  <p:tag name="MH_LIBRARY" val="CONTENTS"/>
  <p:tag name="MH_TYPE" val="TITLE"/>
  <p:tag name="ID" val="547142"/>
</p:tagLst>
</file>

<file path=ppt/tags/tag2.xml><?xml version="1.0" encoding="utf-8"?>
<p:tagLst xmlns:p="http://schemas.openxmlformats.org/presentationml/2006/main">
  <p:tag name="MH" val="20170117161119"/>
  <p:tag name="MH_LIBRARY" val="CONTENTS"/>
  <p:tag name="MH_TYPE" val="TITLE"/>
  <p:tag name="ID" val="547142"/>
</p:tagLst>
</file>

<file path=ppt/tags/tag3.xml><?xml version="1.0" encoding="utf-8"?>
<p:tagLst xmlns:p="http://schemas.openxmlformats.org/presentationml/2006/main">
  <p:tag name="MH" val="20170117161119"/>
  <p:tag name="MH_LIBRARY" val="CONTENTS"/>
  <p:tag name="MH_TYPE" val="TITLE"/>
  <p:tag name="ID" val="547142"/>
</p:tagLst>
</file>

<file path=ppt/tags/tag4.xml><?xml version="1.0" encoding="utf-8"?>
<p:tagLst xmlns:p="http://schemas.openxmlformats.org/presentationml/2006/main">
  <p:tag name="MH" val="20170117161119"/>
  <p:tag name="MH_LIBRARY" val="CONTENTS"/>
  <p:tag name="MH_TYPE" val="TITLE"/>
  <p:tag name="ID" val="54714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8591</Words>
  <Application>WPS 演示</Application>
  <PresentationFormat>自定义</PresentationFormat>
  <Paragraphs>652</Paragraphs>
  <Slides>60</Slides>
  <Notes>57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60</vt:i4>
      </vt:variant>
    </vt:vector>
  </HeadingPairs>
  <TitlesOfParts>
    <vt:vector size="74" baseType="lpstr">
      <vt:lpstr>Arial</vt:lpstr>
      <vt:lpstr>宋体</vt:lpstr>
      <vt:lpstr>Wingdings</vt:lpstr>
      <vt:lpstr>微软雅黑</vt:lpstr>
      <vt:lpstr>Arial</vt:lpstr>
      <vt:lpstr>Times New Roman</vt:lpstr>
      <vt:lpstr>Wingdings</vt:lpstr>
      <vt:lpstr>黑体</vt:lpstr>
      <vt:lpstr>等线</vt:lpstr>
      <vt:lpstr>楷体</vt:lpstr>
      <vt:lpstr>楷体_GB2312</vt:lpstr>
      <vt:lpstr>新宋体</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省委讲师团 吴焰</dc:creator>
  <cp:lastModifiedBy>何晓波</cp:lastModifiedBy>
  <cp:revision>1076</cp:revision>
  <dcterms:created xsi:type="dcterms:W3CDTF">2017-10-20T02:51:00Z</dcterms:created>
  <dcterms:modified xsi:type="dcterms:W3CDTF">2018-10-11T06:42:46Z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2052-10.8.0.5838</vt:lpwstr>
  </property>
</Properties>
</file>